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9"/>
  </p:notesMasterIdLst>
  <p:sldIdLst>
    <p:sldId id="256" r:id="rId5"/>
    <p:sldId id="273" r:id="rId6"/>
    <p:sldId id="375" r:id="rId7"/>
    <p:sldId id="376" r:id="rId8"/>
    <p:sldId id="377" r:id="rId9"/>
    <p:sldId id="396" r:id="rId10"/>
    <p:sldId id="397" r:id="rId11"/>
    <p:sldId id="398" r:id="rId12"/>
    <p:sldId id="399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400" r:id="rId22"/>
    <p:sldId id="331" r:id="rId23"/>
    <p:sldId id="401" r:id="rId24"/>
    <p:sldId id="332" r:id="rId25"/>
    <p:sldId id="283" r:id="rId26"/>
    <p:sldId id="284" r:id="rId27"/>
    <p:sldId id="285" r:id="rId28"/>
    <p:sldId id="311" r:id="rId29"/>
    <p:sldId id="312" r:id="rId30"/>
    <p:sldId id="313" r:id="rId31"/>
    <p:sldId id="314" r:id="rId32"/>
    <p:sldId id="315" r:id="rId33"/>
    <p:sldId id="316" r:id="rId34"/>
    <p:sldId id="328" r:id="rId35"/>
    <p:sldId id="329" r:id="rId36"/>
    <p:sldId id="318" r:id="rId37"/>
    <p:sldId id="319" r:id="rId38"/>
    <p:sldId id="35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52" r:id="rId47"/>
    <p:sldId id="343" r:id="rId48"/>
    <p:sldId id="354" r:id="rId49"/>
    <p:sldId id="355" r:id="rId50"/>
    <p:sldId id="371" r:id="rId51"/>
    <p:sldId id="372" r:id="rId52"/>
    <p:sldId id="373" r:id="rId53"/>
    <p:sldId id="374" r:id="rId54"/>
    <p:sldId id="403" r:id="rId55"/>
    <p:sldId id="363" r:id="rId56"/>
    <p:sldId id="307" r:id="rId57"/>
    <p:sldId id="40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51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5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5FE98-3A66-46A6-B8C3-EA0D3462C9A6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1984A-7F5E-43D3-8DE8-186776D9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15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16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17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18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7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formules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formules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formules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grand</a:t>
            </a:r>
          </a:p>
          <a:p>
            <a:pPr marL="228600" indent="-228600">
              <a:buAutoNum type="arabicParenR"/>
            </a:pPr>
            <a:r>
              <a:rPr lang="en-US" dirty="0" smtClean="0"/>
              <a:t>Pas la </a:t>
            </a:r>
            <a:r>
              <a:rPr lang="en-US" dirty="0" err="1" smtClean="0"/>
              <a:t>peine</a:t>
            </a:r>
            <a:r>
              <a:rPr lang="en-US" dirty="0" smtClean="0"/>
              <a:t> de </a:t>
            </a:r>
            <a:r>
              <a:rPr lang="en-US" dirty="0" err="1" smtClean="0"/>
              <a:t>comprendre</a:t>
            </a:r>
            <a:r>
              <a:rPr lang="en-US" dirty="0" smtClean="0"/>
              <a:t> les formulae</a:t>
            </a:r>
          </a:p>
          <a:p>
            <a:pPr marL="228600" indent="-228600">
              <a:buAutoNum type="arabicParenR"/>
            </a:pPr>
            <a:r>
              <a:rPr lang="en-US" dirty="0" smtClean="0"/>
              <a:t>Le</a:t>
            </a:r>
            <a:r>
              <a:rPr lang="en-US" baseline="0" dirty="0" smtClean="0"/>
              <a:t> travail </a:t>
            </a:r>
            <a:r>
              <a:rPr lang="en-US" baseline="0" dirty="0" err="1" smtClean="0"/>
              <a:t>consiste</a:t>
            </a:r>
            <a:r>
              <a:rPr lang="en-US" baseline="0" dirty="0" smtClean="0"/>
              <a:t> a les </a:t>
            </a:r>
            <a:r>
              <a:rPr lang="en-US" baseline="0" dirty="0" err="1" smtClean="0"/>
              <a:t>calculer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explicitement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La contribution: </a:t>
            </a:r>
            <a:r>
              <a:rPr lang="en-US" baseline="0" dirty="0" err="1" smtClean="0"/>
              <a:t>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explicite</a:t>
            </a:r>
            <a:r>
              <a:rPr lang="en-US" baseline="0" dirty="0" smtClean="0"/>
              <a:t> avec dependence </a:t>
            </a:r>
            <a:r>
              <a:rPr lang="en-US" baseline="0" dirty="0" err="1" smtClean="0"/>
              <a:t>lineaire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Rajouter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poliedres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Rajouter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poliedres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Input</a:t>
            </a:r>
            <a:r>
              <a:rPr lang="en-US" baseline="0" dirty="0" smtClean="0"/>
              <a:t> flows from Mobile century experiment. Estimation of 6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5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Expliquer</a:t>
            </a:r>
            <a:r>
              <a:rPr lang="en-US" dirty="0" smtClean="0"/>
              <a:t> le</a:t>
            </a:r>
            <a:r>
              <a:rPr lang="en-US" baseline="0" dirty="0" smtClean="0"/>
              <a:t> space time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0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0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0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D1D92-EF39-744D-BCFD-A447C8C9530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0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2F45C-80CD-4857-82D7-58369FB2824D}" type="slidenum">
              <a:rPr lang="en-US" smtClean="0">
                <a:latin typeface="Times New Roman" pitchFamily="16" charset="0"/>
              </a:rPr>
              <a:pPr/>
              <a:t>14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7724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51375"/>
            <a:ext cx="6400800" cy="8382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/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E7E89-46D4-4946-8B22-413CB81222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/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E7E89-46D4-4946-8B22-413CB81222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50"/>
            <a:ext cx="3008313" cy="8699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4650"/>
            <a:ext cx="5111750" cy="44815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</a:rPr>
              <a:t>King Abdullah University of Science and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61E7E89-46D4-4946-8B22-413CB8122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9600"/>
            <a:ext cx="8229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4" descr="https://customers.microsoft.com/Assets/75ba4b15-ffb6-e411-9300-6c3be5bde970/University%20of%20Texas%20Austin%20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2300287" cy="11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5684" y="1748884"/>
            <a:ext cx="7704856" cy="1754170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Network traffic state estimation using Hamilton Jacobi equations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6172200" cy="1600200"/>
          </a:xfrm>
          <a:noFill/>
        </p:spPr>
        <p:txBody>
          <a:bodyPr>
            <a:normAutofit fontScale="40000" lnSpcReduction="20000"/>
          </a:bodyPr>
          <a:lstStyle/>
          <a:p>
            <a:r>
              <a:rPr lang="en-US" sz="7600" b="1" dirty="0" smtClean="0">
                <a:solidFill>
                  <a:schemeClr val="tx1"/>
                </a:solidFill>
              </a:rPr>
              <a:t>Christian Claudel</a:t>
            </a:r>
          </a:p>
          <a:p>
            <a:r>
              <a:rPr lang="en-US" sz="5800" b="1" dirty="0" smtClean="0">
                <a:solidFill>
                  <a:schemeClr val="tx1"/>
                </a:solidFill>
              </a:rPr>
              <a:t>Assistant professor, Civil, Architectural and Environmental Engineering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University of Texas, Austin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7841232"/>
              </p:ext>
            </p:extLst>
          </p:nvPr>
        </p:nvGraphicFramePr>
        <p:xfrm>
          <a:off x="539552" y="1811432"/>
          <a:ext cx="4464496" cy="4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1432"/>
                        <a:ext cx="4464496" cy="46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915031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The solution associated with the above boundary data function can be decomposed as: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44855"/>
              </p:ext>
            </p:extLst>
          </p:nvPr>
        </p:nvGraphicFramePr>
        <p:xfrm>
          <a:off x="539552" y="2899519"/>
          <a:ext cx="4680520" cy="4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899519"/>
                        <a:ext cx="4680520" cy="44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" y="3657599"/>
            <a:ext cx="3807676" cy="281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17" y="3657599"/>
            <a:ext cx="5079586" cy="281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59377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74867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590675" y="5300663"/>
            <a:ext cx="356921" cy="2381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514850" y="3890963"/>
            <a:ext cx="3081338" cy="2257425"/>
          </a:xfrm>
          <a:custGeom>
            <a:avLst/>
            <a:gdLst>
              <a:gd name="connsiteX0" fmla="*/ 0 w 3081338"/>
              <a:gd name="connsiteY0" fmla="*/ 2243137 h 2257425"/>
              <a:gd name="connsiteX1" fmla="*/ 4763 w 3081338"/>
              <a:gd name="connsiteY1" fmla="*/ 2019300 h 2257425"/>
              <a:gd name="connsiteX2" fmla="*/ 2228850 w 3081338"/>
              <a:gd name="connsiteY2" fmla="*/ 0 h 2257425"/>
              <a:gd name="connsiteX3" fmla="*/ 3081338 w 3081338"/>
              <a:gd name="connsiteY3" fmla="*/ 0 h 2257425"/>
              <a:gd name="connsiteX4" fmla="*/ 3076575 w 3081338"/>
              <a:gd name="connsiteY4" fmla="*/ 2257425 h 2257425"/>
              <a:gd name="connsiteX5" fmla="*/ 0 w 3081338"/>
              <a:gd name="connsiteY5" fmla="*/ 2243137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338" h="2257425">
                <a:moveTo>
                  <a:pt x="0" y="2243137"/>
                </a:moveTo>
                <a:cubicBezTo>
                  <a:pt x="1588" y="2168525"/>
                  <a:pt x="3175" y="2093912"/>
                  <a:pt x="4763" y="2019300"/>
                </a:cubicBezTo>
                <a:lnTo>
                  <a:pt x="2228850" y="0"/>
                </a:lnTo>
                <a:lnTo>
                  <a:pt x="3081338" y="0"/>
                </a:lnTo>
                <a:cubicBezTo>
                  <a:pt x="3079750" y="752475"/>
                  <a:pt x="3078163" y="1504950"/>
                  <a:pt x="3076575" y="2257425"/>
                </a:cubicBezTo>
                <a:lnTo>
                  <a:pt x="0" y="2243137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07215" y="3993436"/>
            <a:ext cx="101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744" y="5843311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7141" y="6012588"/>
            <a:ext cx="56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6701" y="6166972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9517984"/>
              </p:ext>
            </p:extLst>
          </p:nvPr>
        </p:nvGraphicFramePr>
        <p:xfrm>
          <a:off x="539552" y="1811432"/>
          <a:ext cx="4464496" cy="4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1432"/>
                        <a:ext cx="4464496" cy="46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915031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The solution associated with the above boundary data function can be decomposed as: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51596"/>
              </p:ext>
            </p:extLst>
          </p:nvPr>
        </p:nvGraphicFramePr>
        <p:xfrm>
          <a:off x="539552" y="2899519"/>
          <a:ext cx="4680520" cy="4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899519"/>
                        <a:ext cx="4680520" cy="44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" y="3657599"/>
            <a:ext cx="3807676" cy="281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17" y="3657599"/>
            <a:ext cx="5079586" cy="281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65424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74867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590675" y="5300663"/>
            <a:ext cx="356921" cy="2381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514850" y="3890963"/>
            <a:ext cx="3081338" cy="2257425"/>
          </a:xfrm>
          <a:custGeom>
            <a:avLst/>
            <a:gdLst>
              <a:gd name="connsiteX0" fmla="*/ 0 w 3081338"/>
              <a:gd name="connsiteY0" fmla="*/ 2243137 h 2257425"/>
              <a:gd name="connsiteX1" fmla="*/ 4763 w 3081338"/>
              <a:gd name="connsiteY1" fmla="*/ 2019300 h 2257425"/>
              <a:gd name="connsiteX2" fmla="*/ 2228850 w 3081338"/>
              <a:gd name="connsiteY2" fmla="*/ 0 h 2257425"/>
              <a:gd name="connsiteX3" fmla="*/ 3081338 w 3081338"/>
              <a:gd name="connsiteY3" fmla="*/ 0 h 2257425"/>
              <a:gd name="connsiteX4" fmla="*/ 3076575 w 3081338"/>
              <a:gd name="connsiteY4" fmla="*/ 2257425 h 2257425"/>
              <a:gd name="connsiteX5" fmla="*/ 0 w 3081338"/>
              <a:gd name="connsiteY5" fmla="*/ 2243137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338" h="2257425">
                <a:moveTo>
                  <a:pt x="0" y="2243137"/>
                </a:moveTo>
                <a:cubicBezTo>
                  <a:pt x="1588" y="2168525"/>
                  <a:pt x="3175" y="2093912"/>
                  <a:pt x="4763" y="2019300"/>
                </a:cubicBezTo>
                <a:lnTo>
                  <a:pt x="2228850" y="0"/>
                </a:lnTo>
                <a:lnTo>
                  <a:pt x="3081338" y="0"/>
                </a:lnTo>
                <a:cubicBezTo>
                  <a:pt x="3079750" y="752475"/>
                  <a:pt x="3078163" y="1504950"/>
                  <a:pt x="3076575" y="2257425"/>
                </a:cubicBezTo>
                <a:lnTo>
                  <a:pt x="0" y="2243137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947596" y="4912659"/>
            <a:ext cx="531146" cy="39991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523874" y="3894221"/>
            <a:ext cx="3076073" cy="2261937"/>
          </a:xfrm>
          <a:custGeom>
            <a:avLst/>
            <a:gdLst>
              <a:gd name="connsiteX0" fmla="*/ 0 w 3084094"/>
              <a:gd name="connsiteY0" fmla="*/ 2237874 h 2261937"/>
              <a:gd name="connsiteX1" fmla="*/ 2450431 w 3084094"/>
              <a:gd name="connsiteY1" fmla="*/ 12032 h 2261937"/>
              <a:gd name="connsiteX2" fmla="*/ 3084094 w 3084094"/>
              <a:gd name="connsiteY2" fmla="*/ 0 h 2261937"/>
              <a:gd name="connsiteX3" fmla="*/ 3072063 w 3084094"/>
              <a:gd name="connsiteY3" fmla="*/ 2261937 h 2261937"/>
              <a:gd name="connsiteX4" fmla="*/ 0 w 3084094"/>
              <a:gd name="connsiteY4" fmla="*/ 2237874 h 2261937"/>
              <a:gd name="connsiteX0" fmla="*/ 0 w 3076073"/>
              <a:gd name="connsiteY0" fmla="*/ 2249905 h 2261937"/>
              <a:gd name="connsiteX1" fmla="*/ 2442410 w 3076073"/>
              <a:gd name="connsiteY1" fmla="*/ 12032 h 2261937"/>
              <a:gd name="connsiteX2" fmla="*/ 3076073 w 3076073"/>
              <a:gd name="connsiteY2" fmla="*/ 0 h 2261937"/>
              <a:gd name="connsiteX3" fmla="*/ 3064042 w 3076073"/>
              <a:gd name="connsiteY3" fmla="*/ 2261937 h 2261937"/>
              <a:gd name="connsiteX4" fmla="*/ 0 w 3076073"/>
              <a:gd name="connsiteY4" fmla="*/ 2249905 h 2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073" h="2261937">
                <a:moveTo>
                  <a:pt x="0" y="2249905"/>
                </a:moveTo>
                <a:lnTo>
                  <a:pt x="2442410" y="12032"/>
                </a:lnTo>
                <a:lnTo>
                  <a:pt x="3076073" y="0"/>
                </a:lnTo>
                <a:cubicBezTo>
                  <a:pt x="3072063" y="753979"/>
                  <a:pt x="3068052" y="1507958"/>
                  <a:pt x="3064042" y="2261937"/>
                </a:cubicBezTo>
                <a:lnTo>
                  <a:pt x="0" y="2249905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07215" y="3993436"/>
            <a:ext cx="101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744" y="5843311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7141" y="6012588"/>
            <a:ext cx="56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6701" y="6166972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5219360"/>
              </p:ext>
            </p:extLst>
          </p:nvPr>
        </p:nvGraphicFramePr>
        <p:xfrm>
          <a:off x="539552" y="1811432"/>
          <a:ext cx="4464496" cy="4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1432"/>
                        <a:ext cx="4464496" cy="46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915031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The solution associated with the above boundary data function can be decomposed as: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98614"/>
              </p:ext>
            </p:extLst>
          </p:nvPr>
        </p:nvGraphicFramePr>
        <p:xfrm>
          <a:off x="539552" y="2899519"/>
          <a:ext cx="4680520" cy="4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899519"/>
                        <a:ext cx="4680520" cy="44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" y="3657599"/>
            <a:ext cx="3807676" cy="281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17" y="3657599"/>
            <a:ext cx="5079586" cy="281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06739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74867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590675" y="5300663"/>
            <a:ext cx="356921" cy="2381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514850" y="3890963"/>
            <a:ext cx="3081338" cy="2257425"/>
          </a:xfrm>
          <a:custGeom>
            <a:avLst/>
            <a:gdLst>
              <a:gd name="connsiteX0" fmla="*/ 0 w 3081338"/>
              <a:gd name="connsiteY0" fmla="*/ 2243137 h 2257425"/>
              <a:gd name="connsiteX1" fmla="*/ 4763 w 3081338"/>
              <a:gd name="connsiteY1" fmla="*/ 2019300 h 2257425"/>
              <a:gd name="connsiteX2" fmla="*/ 2228850 w 3081338"/>
              <a:gd name="connsiteY2" fmla="*/ 0 h 2257425"/>
              <a:gd name="connsiteX3" fmla="*/ 3081338 w 3081338"/>
              <a:gd name="connsiteY3" fmla="*/ 0 h 2257425"/>
              <a:gd name="connsiteX4" fmla="*/ 3076575 w 3081338"/>
              <a:gd name="connsiteY4" fmla="*/ 2257425 h 2257425"/>
              <a:gd name="connsiteX5" fmla="*/ 0 w 3081338"/>
              <a:gd name="connsiteY5" fmla="*/ 2243137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338" h="2257425">
                <a:moveTo>
                  <a:pt x="0" y="2243137"/>
                </a:moveTo>
                <a:cubicBezTo>
                  <a:pt x="1588" y="2168525"/>
                  <a:pt x="3175" y="2093912"/>
                  <a:pt x="4763" y="2019300"/>
                </a:cubicBezTo>
                <a:lnTo>
                  <a:pt x="2228850" y="0"/>
                </a:lnTo>
                <a:lnTo>
                  <a:pt x="3081338" y="0"/>
                </a:lnTo>
                <a:cubicBezTo>
                  <a:pt x="3079750" y="752475"/>
                  <a:pt x="3078163" y="1504950"/>
                  <a:pt x="3076575" y="2257425"/>
                </a:cubicBezTo>
                <a:lnTo>
                  <a:pt x="0" y="2243137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412214" y="5224463"/>
            <a:ext cx="178462" cy="7620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512365" y="3896139"/>
            <a:ext cx="3081131" cy="2256183"/>
          </a:xfrm>
          <a:custGeom>
            <a:avLst/>
            <a:gdLst>
              <a:gd name="connsiteX0" fmla="*/ 3313 w 3081131"/>
              <a:gd name="connsiteY0" fmla="*/ 2011018 h 2256183"/>
              <a:gd name="connsiteX1" fmla="*/ 0 w 3081131"/>
              <a:gd name="connsiteY1" fmla="*/ 1782418 h 2256183"/>
              <a:gd name="connsiteX2" fmla="*/ 1828800 w 3081131"/>
              <a:gd name="connsiteY2" fmla="*/ 0 h 2256183"/>
              <a:gd name="connsiteX3" fmla="*/ 3081131 w 3081131"/>
              <a:gd name="connsiteY3" fmla="*/ 0 h 2256183"/>
              <a:gd name="connsiteX4" fmla="*/ 3081131 w 3081131"/>
              <a:gd name="connsiteY4" fmla="*/ 2256183 h 2256183"/>
              <a:gd name="connsiteX5" fmla="*/ 556592 w 3081131"/>
              <a:gd name="connsiteY5" fmla="*/ 2242931 h 2256183"/>
              <a:gd name="connsiteX6" fmla="*/ 3313 w 3081131"/>
              <a:gd name="connsiteY6" fmla="*/ 2011018 h 225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131" h="2256183">
                <a:moveTo>
                  <a:pt x="3313" y="2011018"/>
                </a:moveTo>
                <a:cubicBezTo>
                  <a:pt x="2209" y="1934818"/>
                  <a:pt x="1104" y="1858618"/>
                  <a:pt x="0" y="1782418"/>
                </a:cubicBezTo>
                <a:lnTo>
                  <a:pt x="1828800" y="0"/>
                </a:lnTo>
                <a:lnTo>
                  <a:pt x="3081131" y="0"/>
                </a:lnTo>
                <a:lnTo>
                  <a:pt x="3081131" y="2256183"/>
                </a:lnTo>
                <a:lnTo>
                  <a:pt x="556592" y="2242931"/>
                </a:lnTo>
                <a:lnTo>
                  <a:pt x="3313" y="2011018"/>
                </a:lnTo>
                <a:close/>
              </a:path>
            </a:pathLst>
          </a:custGeom>
          <a:solidFill>
            <a:srgbClr val="00B050">
              <a:alpha val="10000"/>
            </a:srgbClr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947596" y="4912659"/>
            <a:ext cx="531146" cy="39991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523874" y="3894221"/>
            <a:ext cx="3076073" cy="2261937"/>
          </a:xfrm>
          <a:custGeom>
            <a:avLst/>
            <a:gdLst>
              <a:gd name="connsiteX0" fmla="*/ 0 w 3084094"/>
              <a:gd name="connsiteY0" fmla="*/ 2237874 h 2261937"/>
              <a:gd name="connsiteX1" fmla="*/ 2450431 w 3084094"/>
              <a:gd name="connsiteY1" fmla="*/ 12032 h 2261937"/>
              <a:gd name="connsiteX2" fmla="*/ 3084094 w 3084094"/>
              <a:gd name="connsiteY2" fmla="*/ 0 h 2261937"/>
              <a:gd name="connsiteX3" fmla="*/ 3072063 w 3084094"/>
              <a:gd name="connsiteY3" fmla="*/ 2261937 h 2261937"/>
              <a:gd name="connsiteX4" fmla="*/ 0 w 3084094"/>
              <a:gd name="connsiteY4" fmla="*/ 2237874 h 2261937"/>
              <a:gd name="connsiteX0" fmla="*/ 0 w 3076073"/>
              <a:gd name="connsiteY0" fmla="*/ 2249905 h 2261937"/>
              <a:gd name="connsiteX1" fmla="*/ 2442410 w 3076073"/>
              <a:gd name="connsiteY1" fmla="*/ 12032 h 2261937"/>
              <a:gd name="connsiteX2" fmla="*/ 3076073 w 3076073"/>
              <a:gd name="connsiteY2" fmla="*/ 0 h 2261937"/>
              <a:gd name="connsiteX3" fmla="*/ 3064042 w 3076073"/>
              <a:gd name="connsiteY3" fmla="*/ 2261937 h 2261937"/>
              <a:gd name="connsiteX4" fmla="*/ 0 w 3076073"/>
              <a:gd name="connsiteY4" fmla="*/ 2249905 h 2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073" h="2261937">
                <a:moveTo>
                  <a:pt x="0" y="2249905"/>
                </a:moveTo>
                <a:lnTo>
                  <a:pt x="2442410" y="12032"/>
                </a:lnTo>
                <a:lnTo>
                  <a:pt x="3076073" y="0"/>
                </a:lnTo>
                <a:cubicBezTo>
                  <a:pt x="3072063" y="753979"/>
                  <a:pt x="3068052" y="1507958"/>
                  <a:pt x="3064042" y="2261937"/>
                </a:cubicBezTo>
                <a:lnTo>
                  <a:pt x="0" y="2249905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07215" y="3993436"/>
            <a:ext cx="101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744" y="5843311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7141" y="6012588"/>
            <a:ext cx="56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6701" y="6166972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5683442"/>
              </p:ext>
            </p:extLst>
          </p:nvPr>
        </p:nvGraphicFramePr>
        <p:xfrm>
          <a:off x="539552" y="1811432"/>
          <a:ext cx="4464496" cy="4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1432"/>
                        <a:ext cx="4464496" cy="463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915031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just">
              <a:buFont typeface="Arial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The solution associated with the above boundary data function can be decomposed as:</a:t>
            </a:r>
          </a:p>
          <a:p>
            <a:pPr marL="0" indent="0">
              <a:buFont typeface="Arial"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19199"/>
              </p:ext>
            </p:extLst>
          </p:nvPr>
        </p:nvGraphicFramePr>
        <p:xfrm>
          <a:off x="539552" y="2899519"/>
          <a:ext cx="4680520" cy="44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899519"/>
                        <a:ext cx="4680520" cy="44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" y="3657599"/>
            <a:ext cx="3807676" cy="281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17" y="3657599"/>
            <a:ext cx="5079586" cy="281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5051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74867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590675" y="5300663"/>
            <a:ext cx="356921" cy="2381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514850" y="3890963"/>
            <a:ext cx="3081338" cy="2257425"/>
          </a:xfrm>
          <a:custGeom>
            <a:avLst/>
            <a:gdLst>
              <a:gd name="connsiteX0" fmla="*/ 0 w 3081338"/>
              <a:gd name="connsiteY0" fmla="*/ 2243137 h 2257425"/>
              <a:gd name="connsiteX1" fmla="*/ 4763 w 3081338"/>
              <a:gd name="connsiteY1" fmla="*/ 2019300 h 2257425"/>
              <a:gd name="connsiteX2" fmla="*/ 2228850 w 3081338"/>
              <a:gd name="connsiteY2" fmla="*/ 0 h 2257425"/>
              <a:gd name="connsiteX3" fmla="*/ 3081338 w 3081338"/>
              <a:gd name="connsiteY3" fmla="*/ 0 h 2257425"/>
              <a:gd name="connsiteX4" fmla="*/ 3076575 w 3081338"/>
              <a:gd name="connsiteY4" fmla="*/ 2257425 h 2257425"/>
              <a:gd name="connsiteX5" fmla="*/ 0 w 3081338"/>
              <a:gd name="connsiteY5" fmla="*/ 2243137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1338" h="2257425">
                <a:moveTo>
                  <a:pt x="0" y="2243137"/>
                </a:moveTo>
                <a:cubicBezTo>
                  <a:pt x="1588" y="2168525"/>
                  <a:pt x="3175" y="2093912"/>
                  <a:pt x="4763" y="2019300"/>
                </a:cubicBezTo>
                <a:lnTo>
                  <a:pt x="2228850" y="0"/>
                </a:lnTo>
                <a:lnTo>
                  <a:pt x="3081338" y="0"/>
                </a:lnTo>
                <a:cubicBezTo>
                  <a:pt x="3079750" y="752475"/>
                  <a:pt x="3078163" y="1504950"/>
                  <a:pt x="3076575" y="2257425"/>
                </a:cubicBezTo>
                <a:lnTo>
                  <a:pt x="0" y="2243137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412214" y="5224463"/>
            <a:ext cx="178462" cy="7620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512365" y="3896139"/>
            <a:ext cx="3081131" cy="2256183"/>
          </a:xfrm>
          <a:custGeom>
            <a:avLst/>
            <a:gdLst>
              <a:gd name="connsiteX0" fmla="*/ 3313 w 3081131"/>
              <a:gd name="connsiteY0" fmla="*/ 2011018 h 2256183"/>
              <a:gd name="connsiteX1" fmla="*/ 0 w 3081131"/>
              <a:gd name="connsiteY1" fmla="*/ 1782418 h 2256183"/>
              <a:gd name="connsiteX2" fmla="*/ 1828800 w 3081131"/>
              <a:gd name="connsiteY2" fmla="*/ 0 h 2256183"/>
              <a:gd name="connsiteX3" fmla="*/ 3081131 w 3081131"/>
              <a:gd name="connsiteY3" fmla="*/ 0 h 2256183"/>
              <a:gd name="connsiteX4" fmla="*/ 3081131 w 3081131"/>
              <a:gd name="connsiteY4" fmla="*/ 2256183 h 2256183"/>
              <a:gd name="connsiteX5" fmla="*/ 556592 w 3081131"/>
              <a:gd name="connsiteY5" fmla="*/ 2242931 h 2256183"/>
              <a:gd name="connsiteX6" fmla="*/ 3313 w 3081131"/>
              <a:gd name="connsiteY6" fmla="*/ 2011018 h 225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131" h="2256183">
                <a:moveTo>
                  <a:pt x="3313" y="2011018"/>
                </a:moveTo>
                <a:cubicBezTo>
                  <a:pt x="2209" y="1934818"/>
                  <a:pt x="1104" y="1858618"/>
                  <a:pt x="0" y="1782418"/>
                </a:cubicBezTo>
                <a:lnTo>
                  <a:pt x="1828800" y="0"/>
                </a:lnTo>
                <a:lnTo>
                  <a:pt x="3081131" y="0"/>
                </a:lnTo>
                <a:lnTo>
                  <a:pt x="3081131" y="2256183"/>
                </a:lnTo>
                <a:lnTo>
                  <a:pt x="556592" y="2242931"/>
                </a:lnTo>
                <a:lnTo>
                  <a:pt x="3313" y="2011018"/>
                </a:lnTo>
                <a:close/>
              </a:path>
            </a:pathLst>
          </a:custGeom>
          <a:solidFill>
            <a:srgbClr val="00B050">
              <a:alpha val="10000"/>
            </a:srgbClr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08500" y="3889375"/>
            <a:ext cx="3092450" cy="2260039"/>
          </a:xfrm>
          <a:custGeom>
            <a:avLst/>
            <a:gdLst>
              <a:gd name="connsiteX0" fmla="*/ 6350 w 3092450"/>
              <a:gd name="connsiteY0" fmla="*/ 1781175 h 2257425"/>
              <a:gd name="connsiteX1" fmla="*/ 0 w 3092450"/>
              <a:gd name="connsiteY1" fmla="*/ 1241425 h 2257425"/>
              <a:gd name="connsiteX2" fmla="*/ 1168400 w 3092450"/>
              <a:gd name="connsiteY2" fmla="*/ 0 h 2257425"/>
              <a:gd name="connsiteX3" fmla="*/ 3092450 w 3092450"/>
              <a:gd name="connsiteY3" fmla="*/ 6350 h 2257425"/>
              <a:gd name="connsiteX4" fmla="*/ 3086100 w 3092450"/>
              <a:gd name="connsiteY4" fmla="*/ 2257425 h 2257425"/>
              <a:gd name="connsiteX5" fmla="*/ 908050 w 3092450"/>
              <a:gd name="connsiteY5" fmla="*/ 2251075 h 2257425"/>
              <a:gd name="connsiteX6" fmla="*/ 6350 w 3092450"/>
              <a:gd name="connsiteY6" fmla="*/ 1781175 h 2257425"/>
              <a:gd name="connsiteX0" fmla="*/ 6350 w 3092450"/>
              <a:gd name="connsiteY0" fmla="*/ 1781175 h 2260039"/>
              <a:gd name="connsiteX1" fmla="*/ 0 w 3092450"/>
              <a:gd name="connsiteY1" fmla="*/ 1241425 h 2260039"/>
              <a:gd name="connsiteX2" fmla="*/ 1168400 w 3092450"/>
              <a:gd name="connsiteY2" fmla="*/ 0 h 2260039"/>
              <a:gd name="connsiteX3" fmla="*/ 3092450 w 3092450"/>
              <a:gd name="connsiteY3" fmla="*/ 6350 h 2260039"/>
              <a:gd name="connsiteX4" fmla="*/ 3086100 w 3092450"/>
              <a:gd name="connsiteY4" fmla="*/ 2257425 h 2260039"/>
              <a:gd name="connsiteX5" fmla="*/ 1006662 w 3092450"/>
              <a:gd name="connsiteY5" fmla="*/ 2260039 h 2260039"/>
              <a:gd name="connsiteX6" fmla="*/ 6350 w 3092450"/>
              <a:gd name="connsiteY6" fmla="*/ 1781175 h 226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2450" h="2260039">
                <a:moveTo>
                  <a:pt x="6350" y="1781175"/>
                </a:moveTo>
                <a:cubicBezTo>
                  <a:pt x="4233" y="1601258"/>
                  <a:pt x="2117" y="1421342"/>
                  <a:pt x="0" y="1241425"/>
                </a:cubicBezTo>
                <a:lnTo>
                  <a:pt x="1168400" y="0"/>
                </a:lnTo>
                <a:lnTo>
                  <a:pt x="3092450" y="6350"/>
                </a:lnTo>
                <a:cubicBezTo>
                  <a:pt x="3090333" y="756708"/>
                  <a:pt x="3088217" y="1507067"/>
                  <a:pt x="3086100" y="2257425"/>
                </a:cubicBezTo>
                <a:lnTo>
                  <a:pt x="1006662" y="2260039"/>
                </a:lnTo>
                <a:lnTo>
                  <a:pt x="6350" y="1781175"/>
                </a:lnTo>
                <a:close/>
              </a:path>
            </a:pathLst>
          </a:custGeom>
          <a:solidFill>
            <a:srgbClr val="0070C0">
              <a:alpha val="10000"/>
            </a:srgbClr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233753" y="5236369"/>
            <a:ext cx="178462" cy="19176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47596" y="4912659"/>
            <a:ext cx="531146" cy="39991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523874" y="3894221"/>
            <a:ext cx="3076073" cy="2261937"/>
          </a:xfrm>
          <a:custGeom>
            <a:avLst/>
            <a:gdLst>
              <a:gd name="connsiteX0" fmla="*/ 0 w 3084094"/>
              <a:gd name="connsiteY0" fmla="*/ 2237874 h 2261937"/>
              <a:gd name="connsiteX1" fmla="*/ 2450431 w 3084094"/>
              <a:gd name="connsiteY1" fmla="*/ 12032 h 2261937"/>
              <a:gd name="connsiteX2" fmla="*/ 3084094 w 3084094"/>
              <a:gd name="connsiteY2" fmla="*/ 0 h 2261937"/>
              <a:gd name="connsiteX3" fmla="*/ 3072063 w 3084094"/>
              <a:gd name="connsiteY3" fmla="*/ 2261937 h 2261937"/>
              <a:gd name="connsiteX4" fmla="*/ 0 w 3084094"/>
              <a:gd name="connsiteY4" fmla="*/ 2237874 h 2261937"/>
              <a:gd name="connsiteX0" fmla="*/ 0 w 3076073"/>
              <a:gd name="connsiteY0" fmla="*/ 2249905 h 2261937"/>
              <a:gd name="connsiteX1" fmla="*/ 2442410 w 3076073"/>
              <a:gd name="connsiteY1" fmla="*/ 12032 h 2261937"/>
              <a:gd name="connsiteX2" fmla="*/ 3076073 w 3076073"/>
              <a:gd name="connsiteY2" fmla="*/ 0 h 2261937"/>
              <a:gd name="connsiteX3" fmla="*/ 3064042 w 3076073"/>
              <a:gd name="connsiteY3" fmla="*/ 2261937 h 2261937"/>
              <a:gd name="connsiteX4" fmla="*/ 0 w 3076073"/>
              <a:gd name="connsiteY4" fmla="*/ 2249905 h 2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6073" h="2261937">
                <a:moveTo>
                  <a:pt x="0" y="2249905"/>
                </a:moveTo>
                <a:lnTo>
                  <a:pt x="2442410" y="12032"/>
                </a:lnTo>
                <a:lnTo>
                  <a:pt x="3076073" y="0"/>
                </a:lnTo>
                <a:cubicBezTo>
                  <a:pt x="3072063" y="753979"/>
                  <a:pt x="3068052" y="1507958"/>
                  <a:pt x="3064042" y="2261937"/>
                </a:cubicBezTo>
                <a:lnTo>
                  <a:pt x="0" y="2249905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07215" y="3993436"/>
            <a:ext cx="101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744" y="5843311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position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7141" y="6012588"/>
            <a:ext cx="56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6701" y="6166972"/>
            <a:ext cx="912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time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2788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Solutions to affine value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1192213"/>
                <a:ext cx="8763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kern="0" dirty="0"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kern="0" dirty="0"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/>
                  <a:t>	</a:t>
                </a:r>
                <a:r>
                  <a:rPr lang="en-US" kern="0" dirty="0" smtClean="0"/>
                  <a:t>The question becomes: can we quickly compute the solution associated with an affine (linear) initial or boundary condition?</a:t>
                </a: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kern="0" dirty="0"/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kern="0" dirty="0" smtClean="0"/>
                  <a:t>	To be able to use the </a:t>
                </a:r>
                <a:r>
                  <a:rPr lang="en-US" kern="0" dirty="0" err="1" smtClean="0"/>
                  <a:t>inf</a:t>
                </a:r>
                <a:r>
                  <a:rPr lang="en-US" kern="0" dirty="0" smtClean="0"/>
                  <a:t> morphism property in general, we need </a:t>
                </a:r>
                <a:r>
                  <a:rPr lang="en-US" kern="0" dirty="0"/>
                  <a:t>e</a:t>
                </a:r>
                <a:r>
                  <a:rPr lang="en-US" kern="0" dirty="0" smtClean="0"/>
                  <a:t>ach affine initial or boundary condition to be defined on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kern="0" dirty="0" smtClean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kern="0" dirty="0">
                  <a:solidFill>
                    <a:srgbClr val="0000FF"/>
                  </a:solidFill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2000" kern="0" dirty="0" smtClean="0">
                    <a:solidFill>
                      <a:srgbClr val="FF0000"/>
                    </a:solidFill>
                    <a:latin typeface="+mn-lt"/>
                  </a:rPr>
                  <a:t>	Non physical/mathematical problem</a:t>
                </a:r>
                <a:endParaRPr lang="en-US" sz="2000" kern="0" dirty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b="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b="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b="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b="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000" b="0" kern="0" dirty="0">
                  <a:solidFill>
                    <a:srgbClr val="0000FF"/>
                  </a:solidFill>
                  <a:latin typeface="+mn-lt"/>
                </a:endParaRPr>
              </a:p>
              <a:p>
                <a:pPr marL="342900" indent="-342900" eaLnBrk="0" hangingPunct="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b="0" kern="0" dirty="0">
                  <a:latin typeface="+mn-lt"/>
                </a:endParaRPr>
              </a:p>
              <a:p>
                <a:pPr marL="742950" lvl="1" indent="-285750" eaLnBrk="0" hangingPunct="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en-US" sz="2000" b="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92213"/>
                <a:ext cx="87630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b="-274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6543675"/>
            <a:ext cx="61815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Daganzo</a:t>
            </a:r>
            <a:r>
              <a:rPr lang="en-US" kern="0" dirty="0" smtClean="0">
                <a:solidFill>
                  <a:srgbClr val="0000FF"/>
                </a:solidFill>
              </a:rPr>
              <a:t> 2005 TR-B] [</a:t>
            </a:r>
            <a:r>
              <a:rPr lang="en-US" kern="0" dirty="0" err="1" smtClean="0">
                <a:solidFill>
                  <a:srgbClr val="0000FF"/>
                </a:solidFill>
              </a:rPr>
              <a:t>Daganzo</a:t>
            </a:r>
            <a:r>
              <a:rPr lang="en-US" kern="0" dirty="0">
                <a:solidFill>
                  <a:srgbClr val="0000FF"/>
                </a:solidFill>
              </a:rPr>
              <a:t> 2006] 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TAC 2010] </a:t>
            </a:r>
          </a:p>
        </p:txBody>
      </p:sp>
    </p:spTree>
    <p:extLst>
      <p:ext uri="{BB962C8B-B14F-4D97-AF65-F5344CB8AC3E}">
        <p14:creationId xmlns:p14="http://schemas.microsoft.com/office/powerpoint/2010/main" val="1664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766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Solutions to affine value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92213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/>
              <a:t>	</a:t>
            </a:r>
            <a:r>
              <a:rPr lang="en-US" kern="0" dirty="0" smtClean="0"/>
              <a:t>Affine initial condition: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	</a:t>
            </a:r>
            <a:r>
              <a:rPr lang="en-US" kern="0" dirty="0" smtClean="0"/>
              <a:t>Affine upstream boundary condition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Affine downstream boundary condition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43675"/>
            <a:ext cx="27735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 [</a:t>
            </a:r>
            <a:r>
              <a:rPr lang="en-US" kern="0" dirty="0">
                <a:solidFill>
                  <a:srgbClr val="0000FF"/>
                </a:solidFill>
              </a:rPr>
              <a:t>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TAC 2010]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25" y="2204864"/>
            <a:ext cx="4567239" cy="80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20546"/>
            <a:ext cx="3926223" cy="73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21" y="5364034"/>
            <a:ext cx="3994903" cy="80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59511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Solutions to affine value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92213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/>
              <a:t>	</a:t>
            </a:r>
            <a:r>
              <a:rPr lang="en-US" kern="0" dirty="0" smtClean="0"/>
              <a:t>Example of solution: affine initial condition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	</a:t>
            </a:r>
            <a:r>
              <a:rPr lang="en-US" kern="0" dirty="0" smtClean="0"/>
              <a:t>Lax-</a:t>
            </a:r>
            <a:r>
              <a:rPr lang="en-US" kern="0" dirty="0" err="1" smtClean="0"/>
              <a:t>Hopf</a:t>
            </a:r>
            <a:r>
              <a:rPr lang="en-US" kern="0" dirty="0" smtClean="0"/>
              <a:t> formula: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Objective function: convex (in u):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constraints also convex (intersection of intervals) : </a:t>
            </a:r>
            <a:r>
              <a:rPr lang="en-US" kern="0" dirty="0" smtClean="0">
                <a:solidFill>
                  <a:srgbClr val="FF0000"/>
                </a:solidFill>
              </a:rPr>
              <a:t>1-D convex optimization</a:t>
            </a:r>
            <a:r>
              <a:rPr lang="en-US" kern="0" dirty="0" smtClean="0"/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43675"/>
            <a:ext cx="27735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 [</a:t>
            </a:r>
            <a:r>
              <a:rPr lang="en-US" kern="0" dirty="0">
                <a:solidFill>
                  <a:srgbClr val="0000FF"/>
                </a:solidFill>
              </a:rPr>
              <a:t>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TAC 2010]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25" y="2204864"/>
            <a:ext cx="4567239" cy="80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6003568" cy="109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14" y="5517232"/>
            <a:ext cx="6441318" cy="44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385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Solutions to affine value conditions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24744"/>
            <a:ext cx="8763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/>
              <a:t>	</a:t>
            </a:r>
            <a:r>
              <a:rPr lang="en-US" kern="0" dirty="0" smtClean="0"/>
              <a:t>Explicit solution to the convex program requires the use of </a:t>
            </a:r>
            <a:r>
              <a:rPr lang="en-US" kern="0" dirty="0" err="1" smtClean="0"/>
              <a:t>subgradients</a:t>
            </a:r>
            <a:r>
              <a:rPr lang="en-US" kern="0" dirty="0" smtClean="0"/>
              <a:t>, since </a:t>
            </a:r>
            <a:r>
              <a:rPr lang="el-GR" kern="0" dirty="0" smtClean="0"/>
              <a:t>φ</a:t>
            </a:r>
            <a:r>
              <a:rPr lang="en-US" kern="0" dirty="0" smtClean="0"/>
              <a:t>* is not necessarily differentiable.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	</a:t>
            </a:r>
            <a:r>
              <a:rPr lang="en-US" kern="0" dirty="0" smtClean="0"/>
              <a:t>Thus, posing            as any element of                      , we have the following explicit solution:</a:t>
            </a: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43675"/>
            <a:ext cx="27735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 [</a:t>
            </a:r>
            <a:r>
              <a:rPr lang="en-US" kern="0" dirty="0">
                <a:solidFill>
                  <a:srgbClr val="0000FF"/>
                </a:solidFill>
              </a:rPr>
              <a:t>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TAC 2010]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74471"/>
            <a:ext cx="4968552" cy="92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15" y="3933056"/>
            <a:ext cx="923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6" y="3910955"/>
            <a:ext cx="476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24" y="4330779"/>
            <a:ext cx="5071432" cy="197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88842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Solution structure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747214"/>
            <a:ext cx="8763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/>
              <a:t>	</a:t>
            </a:r>
            <a:r>
              <a:rPr lang="en-US" u="sng" kern="0" dirty="0" smtClean="0"/>
              <a:t>Solution structure: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 smtClean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/>
              <a:t>	</a:t>
            </a:r>
            <a:r>
              <a:rPr lang="en-US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	</a:t>
            </a:r>
            <a:endParaRPr lang="en-US" sz="20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43675"/>
            <a:ext cx="27735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 [</a:t>
            </a:r>
            <a:r>
              <a:rPr lang="en-US" kern="0" dirty="0">
                <a:solidFill>
                  <a:srgbClr val="0000FF"/>
                </a:solidFill>
              </a:rPr>
              <a:t>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TAC 2010]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6" y="1479911"/>
            <a:ext cx="7025774" cy="23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6" y="4094505"/>
            <a:ext cx="6927908" cy="233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889167" cy="5135562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S</a:t>
            </a:r>
            <a:r>
              <a:rPr lang="en-US" sz="2800" dirty="0" smtClean="0"/>
              <a:t>olving the Hamilton Jacobi PDE requires the definition of initial and boundary conditions (</a:t>
            </a:r>
            <a:r>
              <a:rPr lang="en-US" sz="2800" dirty="0" err="1" smtClean="0"/>
              <a:t>Dirichlet</a:t>
            </a:r>
            <a:r>
              <a:rPr lang="en-US" sz="2800" dirty="0" smtClean="0"/>
              <a:t> problem)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 fusion 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1" y="2619679"/>
            <a:ext cx="7325591" cy="36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-498973" y="5065664"/>
            <a:ext cx="3678397" cy="15536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dirty="0" smtClean="0">
                <a:solidFill>
                  <a:srgbClr val="002060"/>
                </a:solidFill>
                <a:ea typeface="AR PL ShanHeiSun Uni" charset="0"/>
                <a:cs typeface="AR PL ShanHeiSun Uni" charset="0"/>
              </a:rPr>
              <a:t>Initial condition</a:t>
            </a:r>
            <a:endParaRPr lang="en-GB" sz="1800" dirty="0" smtClean="0">
              <a:solidFill>
                <a:srgbClr val="FF0000"/>
              </a:solidFill>
              <a:ea typeface="AR PL ShanHeiSun Uni" charset="0"/>
              <a:cs typeface="AR PL ShanHeiSun Uni" charset="0"/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dirty="0" smtClean="0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Upstream boundary</a:t>
            </a:r>
          </a:p>
          <a:p>
            <a:pPr lvl="2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dirty="0" smtClean="0">
                <a:solidFill>
                  <a:srgbClr val="FF0000"/>
                </a:solidFill>
                <a:ea typeface="AR PL ShanHeiSun Uni" charset="0"/>
                <a:cs typeface="AR PL ShanHeiSun Uni" charset="0"/>
              </a:rPr>
              <a:t>condition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1800" dirty="0" smtClean="0">
                <a:solidFill>
                  <a:srgbClr val="009900"/>
                </a:solidFill>
                <a:ea typeface="AR PL ShanHeiSun Uni" charset="0"/>
                <a:cs typeface="AR PL ShanHeiSun Uni" charset="0"/>
              </a:rPr>
              <a:t>Downstream boundary</a:t>
            </a:r>
          </a:p>
          <a:p>
            <a:pPr lvl="2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dirty="0" smtClean="0">
                <a:solidFill>
                  <a:srgbClr val="009900"/>
                </a:solidFill>
                <a:ea typeface="AR PL ShanHeiSun Uni" charset="0"/>
                <a:cs typeface="AR PL ShanHeiSun Uni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4776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381000"/>
            <a:ext cx="5486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b="0" dirty="0" smtClean="0"/>
              <a:t>Outline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622474"/>
            <a:ext cx="9143999" cy="5845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Estimation problems involving Hamilton-Jacobi equations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 smtClean="0"/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Background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Problem definition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Optimization formulations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100" b="1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Application to Networks</a:t>
            </a:r>
            <a:endParaRPr lang="en-GB" sz="2100" b="1" dirty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/>
              <a:t>	</a:t>
            </a:r>
            <a:r>
              <a:rPr lang="en-GB" sz="2100" b="1" dirty="0">
                <a:solidFill>
                  <a:srgbClr val="000000"/>
                </a:solidFill>
              </a:rPr>
              <a:t>- </a:t>
            </a:r>
            <a:r>
              <a:rPr lang="en-GB" sz="2100" b="1" dirty="0" smtClean="0">
                <a:solidFill>
                  <a:srgbClr val="000000"/>
                </a:solidFill>
              </a:rPr>
              <a:t>Demand and supply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Junction models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MILP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endParaRPr lang="en-GB" sz="2000" b="1" dirty="0" smtClean="0"/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Conclusion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 smtClean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1909748"/>
            <a:ext cx="8270543" cy="3948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381000"/>
            <a:ext cx="5486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b="0" dirty="0" smtClean="0"/>
              <a:t>Outline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622474"/>
            <a:ext cx="9143999" cy="5845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Estimation problems involving Hamilton-Jacobi equations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 smtClean="0"/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Background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Problem definition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Optimization formulations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100" b="1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Application to Networks</a:t>
            </a:r>
            <a:endParaRPr lang="en-GB" sz="2100" b="1" dirty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/>
              <a:t>	</a:t>
            </a:r>
            <a:r>
              <a:rPr lang="en-GB" sz="2100" b="1" dirty="0">
                <a:solidFill>
                  <a:srgbClr val="000000"/>
                </a:solidFill>
              </a:rPr>
              <a:t>- </a:t>
            </a:r>
            <a:r>
              <a:rPr lang="en-GB" sz="2100" b="1" dirty="0" smtClean="0">
                <a:solidFill>
                  <a:srgbClr val="000000"/>
                </a:solidFill>
              </a:rPr>
              <a:t>Demand and supply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Junction models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MILP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endParaRPr lang="en-GB" sz="2000" b="1" dirty="0" smtClean="0"/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Conclusion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 smtClean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2624123"/>
            <a:ext cx="8270543" cy="3948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722438"/>
            <a:ext cx="8844196" cy="51355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Solving the Hamilton Jacobi PDE requires the definition of initial and boundary conditions (</a:t>
            </a:r>
            <a:r>
              <a:rPr lang="en-US" sz="2800" dirty="0" err="1" smtClean="0"/>
              <a:t>Dirichlet</a:t>
            </a:r>
            <a:r>
              <a:rPr lang="en-US" sz="2800" dirty="0" smtClean="0"/>
              <a:t> problem)</a:t>
            </a:r>
            <a:endParaRPr lang="en-US" sz="2000" dirty="0"/>
          </a:p>
          <a:p>
            <a:pPr lvl="0"/>
            <a:r>
              <a:rPr lang="en-US" sz="2800" b="1" u="sng" dirty="0" smtClean="0">
                <a:solidFill>
                  <a:srgbClr val="7030A0"/>
                </a:solidFill>
              </a:rPr>
              <a:t>In reality: this never happens</a:t>
            </a:r>
            <a:endParaRPr lang="en-US" sz="2800" b="1" u="sng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 fusion problems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76892" y="3909203"/>
            <a:ext cx="3678397" cy="27584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1800" dirty="0" smtClean="0">
                <a:solidFill>
                  <a:srgbClr val="C00000"/>
                </a:solidFill>
                <a:ea typeface="AR PL ShanHeiSun Uni" charset="0"/>
                <a:cs typeface="AR PL ShanHeiSun Uni" charset="0"/>
              </a:rPr>
              <a:t>Density sensor (ex: loop detector, camera, radar) 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1800" dirty="0" smtClean="0">
                <a:solidFill>
                  <a:srgbClr val="7030A0"/>
                </a:solidFill>
                <a:ea typeface="AR PL ShanHeiSun Uni" charset="0"/>
                <a:cs typeface="AR PL ShanHeiSun Uni" charset="0"/>
              </a:rPr>
              <a:t>Flow sensor (ex: loop detector,  camera, radar)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1800" dirty="0" smtClean="0">
                <a:solidFill>
                  <a:srgbClr val="009900"/>
                </a:solidFill>
                <a:ea typeface="AR PL ShanHeiSun Uni" charset="0"/>
                <a:cs typeface="AR PL ShanHeiSun Uni" charset="0"/>
              </a:rPr>
              <a:t>Probe vehicle (ex: GPS equipped vehicle)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1800" dirty="0" smtClean="0">
                <a:solidFill>
                  <a:srgbClr val="002060"/>
                </a:solidFill>
                <a:ea typeface="AR PL ShanHeiSun Uni" charset="0"/>
                <a:cs typeface="AR PL ShanHeiSun Uni" charset="0"/>
              </a:rPr>
              <a:t>Probe vehicle (ex: GPS equipped vehicle)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dirty="0" smtClean="0">
                <a:solidFill>
                  <a:srgbClr val="00B0F0"/>
                </a:solidFill>
                <a:ea typeface="AR PL ShanHeiSun Uni" charset="0"/>
                <a:cs typeface="AR PL ShanHeiSun Uni" charset="0"/>
              </a:rPr>
              <a:t>Travel time data (ex: toll transponder)</a:t>
            </a:r>
            <a:endParaRPr lang="en-GB" sz="1800" dirty="0">
              <a:solidFill>
                <a:srgbClr val="00B0F0"/>
              </a:solidFill>
              <a:ea typeface="AR PL ShanHeiSun Uni" charset="0"/>
              <a:cs typeface="AR PL ShanHeiSun Uni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32" y="3580606"/>
            <a:ext cx="6171506" cy="309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81076" y="4430771"/>
            <a:ext cx="62237" cy="6223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67026" y="5330010"/>
            <a:ext cx="62237" cy="6223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43675"/>
            <a:ext cx="7124066" cy="3139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ACC 10 ], 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SIAM SICON 10 (in review)]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3257" y="6153090"/>
            <a:ext cx="867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time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651513" y="3021553"/>
            <a:ext cx="131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position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76247" y="2467699"/>
            <a:ext cx="6910553" cy="3478924"/>
            <a:chOff x="1713185" y="2270235"/>
            <a:chExt cx="6910553" cy="3478924"/>
          </a:xfrm>
          <a:noFill/>
        </p:grpSpPr>
        <p:sp>
          <p:nvSpPr>
            <p:cNvPr id="7" name="Rectangle 6"/>
            <p:cNvSpPr/>
            <p:nvPr/>
          </p:nvSpPr>
          <p:spPr bwMode="auto">
            <a:xfrm>
              <a:off x="1734206" y="3074275"/>
              <a:ext cx="5691352" cy="2664373"/>
            </a:xfrm>
            <a:prstGeom prst="rect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718441" y="5738648"/>
              <a:ext cx="6905297" cy="1588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-1" y="3983421"/>
              <a:ext cx="3463159" cy="36787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765738" y="3090041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2328042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589283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88067" y="308478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850524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174532" y="4275083"/>
              <a:ext cx="1114097" cy="5255"/>
            </a:xfrm>
            <a:prstGeom prst="line">
              <a:avLst/>
            </a:prstGeom>
            <a:grpFill/>
            <a:ln w="1270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2561898" y="4574628"/>
              <a:ext cx="940677" cy="872358"/>
            </a:xfrm>
            <a:prstGeom prst="line">
              <a:avLst/>
            </a:prstGeom>
            <a:grpFill/>
            <a:ln w="127000" cap="flat" cmpd="sng" algn="ctr">
              <a:solidFill>
                <a:srgbClr val="0000FF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3431628" y="4162097"/>
              <a:ext cx="1203434" cy="388883"/>
            </a:xfrm>
            <a:prstGeom prst="line">
              <a:avLst/>
            </a:prstGeom>
            <a:grpFill/>
            <a:ln w="127000" cap="flat" cmpd="sng" algn="ctr">
              <a:solidFill>
                <a:srgbClr val="0000FF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470634" y="3683877"/>
              <a:ext cx="751491" cy="493985"/>
            </a:xfrm>
            <a:prstGeom prst="line">
              <a:avLst/>
            </a:prstGeom>
            <a:grpFill/>
            <a:ln w="127000" cap="flat" cmpd="sng" algn="ctr">
              <a:solidFill>
                <a:srgbClr val="7030A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056837" y="2752405"/>
            <a:ext cx="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Loop detectors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2754" y="5042887"/>
            <a:ext cx="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Cellphone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572000"/>
            <a:ext cx="211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Aftermarket GPS receiver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110" y="4321227"/>
            <a:ext cx="13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Video or satellite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9525" y="1752600"/>
            <a:ext cx="8911988" cy="37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The measurement data alone is not sufficient to express the PWA boundary conditions uniquely (because of sensor error, constants of integration, etc)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" y="72044"/>
            <a:ext cx="8349916" cy="1147156"/>
          </a:xfrm>
          <a:noFill/>
        </p:spPr>
        <p:txBody>
          <a:bodyPr>
            <a:noAutofit/>
          </a:bodyPr>
          <a:lstStyle/>
          <a:p>
            <a:r>
              <a:rPr lang="en-US" sz="4000" kern="1200" dirty="0" smtClean="0">
                <a:solidFill>
                  <a:schemeClr val="tx1"/>
                </a:solidFill>
                <a:latin typeface="Arial" pitchFamily="34" charset="0"/>
              </a:rPr>
              <a:t>Problem definition</a:t>
            </a:r>
            <a:endParaRPr lang="en-US" sz="4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-28575" y="1106214"/>
            <a:ext cx="8472985" cy="37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The data generated by mobile phones and fixed detectors corresponds to a (partial) set of piecewise affine initial, boundary or internal conditions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4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1639614"/>
            <a:ext cx="8911988" cy="37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</a:t>
            </a:r>
            <a:r>
              <a:rPr lang="en-US" sz="2100" u="sng" dirty="0" smtClean="0">
                <a:solidFill>
                  <a:srgbClr val="000000"/>
                </a:solidFill>
              </a:rPr>
              <a:t>Example:</a:t>
            </a:r>
          </a:p>
          <a:p>
            <a:pPr marL="1257300" lvl="2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 smtClean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43675"/>
            <a:ext cx="712406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ACC 10 ], 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SIAM SICON 10 (in review)]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3257" y="6153090"/>
            <a:ext cx="867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651513" y="3021553"/>
            <a:ext cx="131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position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97268" y="3271739"/>
            <a:ext cx="5691352" cy="2664373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781503" y="5936112"/>
            <a:ext cx="6905297" cy="1588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63061" y="4180885"/>
            <a:ext cx="3463159" cy="36787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3442754" y="4359561"/>
            <a:ext cx="1855694" cy="1021880"/>
            <a:chOff x="3379692" y="4162097"/>
            <a:chExt cx="1855694" cy="1021880"/>
          </a:xfrm>
          <a:noFill/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3431628" y="4162097"/>
              <a:ext cx="1203434" cy="388883"/>
            </a:xfrm>
            <a:prstGeom prst="line">
              <a:avLst/>
            </a:prstGeom>
            <a:grpFill/>
            <a:ln w="127000" cap="flat" cmpd="sng" algn="ctr">
              <a:solidFill>
                <a:srgbClr val="0000FF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379692" y="4845423"/>
              <a:ext cx="185569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Cellphone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-4034" t="-10000" r="-4034" b="-10000"/>
          <a:stretch>
            <a:fillRect/>
          </a:stretch>
        </p:blipFill>
        <p:spPr bwMode="auto">
          <a:xfrm>
            <a:off x="1942771" y="1459159"/>
            <a:ext cx="7069280" cy="105544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3" name="Up Arrow 12"/>
          <p:cNvSpPr/>
          <p:nvPr/>
        </p:nvSpPr>
        <p:spPr bwMode="auto">
          <a:xfrm>
            <a:off x="3652423" y="2626766"/>
            <a:ext cx="696033" cy="1705970"/>
          </a:xfrm>
          <a:prstGeom prst="upArrow">
            <a:avLst>
              <a:gd name="adj1" fmla="val 50000"/>
              <a:gd name="adj2" fmla="val 46078"/>
            </a:avLst>
          </a:prstGeom>
          <a:solidFill>
            <a:srgbClr val="0000F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>
              <a:rot lat="0" lon="0" rev="12600000"/>
            </a:lightRig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" y="72044"/>
            <a:ext cx="8349916" cy="1147156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Problem definition</a:t>
            </a:r>
            <a:endParaRPr lang="en-US" sz="4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43675"/>
            <a:ext cx="712406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ACC 10 ], [Claudel,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SIAM SICON 10 (in review)]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-4034" t="-10000" r="-4034" b="-10000"/>
          <a:stretch>
            <a:fillRect/>
          </a:stretch>
        </p:blipFill>
        <p:spPr bwMode="auto">
          <a:xfrm>
            <a:off x="1942771" y="1721815"/>
            <a:ext cx="7069280" cy="105544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1143000" y="1845842"/>
            <a:ext cx="6654347" cy="1641590"/>
            <a:chOff x="1131305" y="1385512"/>
            <a:chExt cx="6654347" cy="164159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586972" y="1660944"/>
              <a:ext cx="384828" cy="287126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560124" y="1399470"/>
              <a:ext cx="174754" cy="240487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02878" y="1385512"/>
              <a:ext cx="161009" cy="264384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31305" y="2626992"/>
              <a:ext cx="179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C000"/>
                  </a:solidFill>
                </a:rPr>
                <a:t>Coordinates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5" idx="0"/>
              <a:endCxn id="42" idx="2"/>
            </p:cNvCxnSpPr>
            <p:nvPr/>
          </p:nvCxnSpPr>
          <p:spPr bwMode="auto">
            <a:xfrm flipV="1">
              <a:off x="2028925" y="1948070"/>
              <a:ext cx="750461" cy="67892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7610898" y="1402783"/>
              <a:ext cx="174754" cy="240487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92645" y="1671140"/>
              <a:ext cx="174754" cy="240487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35967" y="1823356"/>
            <a:ext cx="1795240" cy="3862253"/>
            <a:chOff x="2824272" y="1363026"/>
            <a:chExt cx="1795240" cy="3862253"/>
          </a:xfrm>
        </p:grpSpPr>
        <p:grpSp>
          <p:nvGrpSpPr>
            <p:cNvPr id="50" name="Group 49"/>
            <p:cNvGrpSpPr/>
            <p:nvPr/>
          </p:nvGrpSpPr>
          <p:grpSpPr>
            <a:xfrm>
              <a:off x="2824272" y="1363026"/>
              <a:ext cx="1795240" cy="3862253"/>
              <a:chOff x="2824272" y="1363026"/>
              <a:chExt cx="1795240" cy="3862253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3436463" y="1363026"/>
                <a:ext cx="280771" cy="316688"/>
              </a:xfrm>
              <a:prstGeom prst="rect">
                <a:avLst/>
              </a:prstGeom>
              <a:solidFill>
                <a:srgbClr val="009900">
                  <a:alpha val="3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876261" y="1376278"/>
                <a:ext cx="192156" cy="316688"/>
              </a:xfrm>
              <a:prstGeom prst="rect">
                <a:avLst/>
              </a:prstGeom>
              <a:solidFill>
                <a:srgbClr val="009900">
                  <a:alpha val="3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24272" y="3286287"/>
                <a:ext cx="17952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9900"/>
                    </a:solidFill>
                  </a:rPr>
                  <a:t>Unknown coefficients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9900"/>
                    </a:solidFill>
                  </a:rPr>
                  <a:t>(constants of integration, or unmeasured quantities)</a:t>
                </a:r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</p:grpSp>
        <p:cxnSp>
          <p:nvCxnSpPr>
            <p:cNvPr id="51" name="Straight Arrow Connector 50"/>
            <p:cNvCxnSpPr>
              <a:endCxn id="52" idx="2"/>
            </p:cNvCxnSpPr>
            <p:nvPr/>
          </p:nvCxnSpPr>
          <p:spPr bwMode="auto">
            <a:xfrm rot="16200000" flipV="1">
              <a:off x="2821237" y="2435326"/>
              <a:ext cx="1656270" cy="145045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4462669" y="1845843"/>
            <a:ext cx="4149688" cy="3604366"/>
            <a:chOff x="4450974" y="1385513"/>
            <a:chExt cx="4149688" cy="3604366"/>
          </a:xfrm>
        </p:grpSpPr>
        <p:sp>
          <p:nvSpPr>
            <p:cNvPr id="56" name="Rectangle 55"/>
            <p:cNvSpPr/>
            <p:nvPr/>
          </p:nvSpPr>
          <p:spPr bwMode="auto">
            <a:xfrm>
              <a:off x="5986669" y="1401416"/>
              <a:ext cx="642732" cy="27498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450974" y="1385513"/>
              <a:ext cx="718931" cy="25775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844746" y="1411356"/>
              <a:ext cx="718931" cy="258417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957930" y="1401417"/>
              <a:ext cx="642732" cy="278295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119190" y="1709529"/>
              <a:ext cx="559905" cy="23854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765235" y="1699590"/>
              <a:ext cx="642732" cy="25842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14801" y="3666440"/>
              <a:ext cx="20922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Approximately known from measurement data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0"/>
            </p:cNvCxnSpPr>
            <p:nvPr/>
          </p:nvCxnSpPr>
          <p:spPr bwMode="auto">
            <a:xfrm flipH="1" flipV="1">
              <a:off x="4882192" y="1643272"/>
              <a:ext cx="1078752" cy="202316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" y="72044"/>
            <a:ext cx="8349916" cy="1147156"/>
          </a:xfrm>
          <a:noFill/>
        </p:spPr>
        <p:txBody>
          <a:bodyPr>
            <a:noAutofit/>
          </a:bodyPr>
          <a:lstStyle/>
          <a:p>
            <a:r>
              <a:rPr lang="en-US" sz="4000" kern="1200" dirty="0" smtClean="0">
                <a:solidFill>
                  <a:schemeClr val="tx1"/>
                </a:solidFill>
                <a:latin typeface="Arial" pitchFamily="34" charset="0"/>
              </a:rPr>
              <a:t>Problem definition</a:t>
            </a:r>
            <a:endParaRPr lang="en-US" sz="4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9007267" cy="5135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Sensors yield constraints on the solution:</a:t>
            </a:r>
          </a:p>
          <a:p>
            <a:endParaRPr lang="en-US" sz="300" dirty="0"/>
          </a:p>
          <a:p>
            <a:pPr>
              <a:buFontTx/>
              <a:buChar char="-"/>
            </a:pPr>
            <a:r>
              <a:rPr lang="en-US" sz="1600" dirty="0" smtClean="0"/>
              <a:t>Density sensors constrain the local density values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Flow </a:t>
            </a:r>
            <a:r>
              <a:rPr lang="en-US" sz="1600" dirty="0" smtClean="0"/>
              <a:t>sensors constrain the local flow values</a:t>
            </a: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Probe data </a:t>
            </a:r>
            <a:r>
              <a:rPr lang="en-US" sz="1600" dirty="0" smtClean="0"/>
              <a:t>constrain the local </a:t>
            </a:r>
            <a:r>
              <a:rPr lang="en-US" sz="1600" dirty="0"/>
              <a:t>traffic </a:t>
            </a:r>
            <a:r>
              <a:rPr lang="en-US" sz="1600" dirty="0" smtClean="0"/>
              <a:t>velocity values</a:t>
            </a:r>
          </a:p>
          <a:p>
            <a:pPr>
              <a:buFontTx/>
              <a:buChar char="-"/>
            </a:pPr>
            <a:r>
              <a:rPr lang="en-US" sz="1600" dirty="0" smtClean="0"/>
              <a:t>Travel time data constrain the cumulated flow curves (or vehicle labels)</a:t>
            </a:r>
            <a:endParaRPr lang="en-US" sz="1600" dirty="0"/>
          </a:p>
          <a:p>
            <a:pPr>
              <a:buFontTx/>
              <a:buChar char="-"/>
            </a:pPr>
            <a:endParaRPr lang="en-US" sz="400" dirty="0"/>
          </a:p>
          <a:p>
            <a:pPr lvl="0" algn="just"/>
            <a:r>
              <a:rPr lang="en-US" sz="2000" dirty="0" smtClean="0">
                <a:solidFill>
                  <a:srgbClr val="FF0000"/>
                </a:solidFill>
              </a:rPr>
              <a:t>Given an arbitrary dataset, how can one reconstruct the set of possible boundary data of the problem that are compatible with both the LWR model and the noisy measurement data?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16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 fusion problems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95" y="4521405"/>
            <a:ext cx="2880320" cy="213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4651503" y="5317559"/>
            <a:ext cx="902960" cy="576064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9984" r="11735"/>
          <a:stretch/>
        </p:blipFill>
        <p:spPr bwMode="auto">
          <a:xfrm>
            <a:off x="7221774" y="4603070"/>
            <a:ext cx="384048" cy="2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1" y="4521405"/>
            <a:ext cx="4246993" cy="213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8941633" cy="513556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Let us first describe all the unknowns of the initial, boundary and internal conditions generated by the sensors, and write these unknowns as a decision variable y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decision variable y is constrained both by the measurement data and by the LWR model</a:t>
            </a:r>
          </a:p>
          <a:p>
            <a:endParaRPr lang="en-US" sz="105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Optimization formulation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38" y="3035692"/>
            <a:ext cx="4696169" cy="235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8007" y="3742305"/>
            <a:ext cx="1656413" cy="412229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48536" y="2485644"/>
            <a:ext cx="43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Boundary condition (flow sensor): unknown offset, unknown flow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97039" y="4164872"/>
            <a:ext cx="633942" cy="14102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2986" y="5665925"/>
            <a:ext cx="669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Density condition (density sensor): unknown offset, unknown density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22110" y="2818151"/>
            <a:ext cx="562132" cy="76449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69297" y="3491983"/>
            <a:ext cx="2151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Internal condition (probe vehicle): unknown offset, unknown passing rate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1016" y="6538853"/>
            <a:ext cx="59025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SIAM 2012] 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-26629" y="1639646"/>
            <a:ext cx="9339308" cy="5135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constraints: easy to encode, usually convex in y (in practice, linear or quadratic in y)</a:t>
            </a:r>
          </a:p>
          <a:p>
            <a:pPr lvl="1"/>
            <a:r>
              <a:rPr lang="en-US" sz="2000" dirty="0" smtClean="0"/>
              <a:t>Example: suppose that we have upstream boundary flow sensors that measure the flow with 5% relative error, and that the density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initial condition block is measured by a sensor with 10% absolute error: </a:t>
            </a:r>
            <a:endParaRPr lang="en-US" sz="1600" dirty="0"/>
          </a:p>
          <a:p>
            <a:pPr marL="0" indent="0">
              <a:buNone/>
            </a:pPr>
            <a:endParaRPr lang="en-US" sz="1050" dirty="0" smtClean="0"/>
          </a:p>
          <a:p>
            <a:endParaRPr lang="en-US" sz="1050" dirty="0" smtClean="0"/>
          </a:p>
          <a:p>
            <a:endParaRPr lang="en-US" sz="800" dirty="0"/>
          </a:p>
          <a:p>
            <a:endParaRPr lang="en-US" sz="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sz="1600" baseline="-250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Constraints of measurement data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5757" y="6516368"/>
            <a:ext cx="32544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41" y="3475412"/>
            <a:ext cx="5842677" cy="55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-26629" y="1639646"/>
            <a:ext cx="9339308" cy="5135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constraints: easy to encode, usually convex in y (in practice, linear or quadratic in y)</a:t>
            </a:r>
          </a:p>
          <a:p>
            <a:pPr lvl="1"/>
            <a:r>
              <a:rPr lang="en-US" sz="2000" dirty="0" smtClean="0"/>
              <a:t>Example: suppose that we have upstream boundary flow sensors that measure the flow with 5% relative error, and that the density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initial condition block is measured by a sensor with 10% absolute error: </a:t>
            </a:r>
            <a:endParaRPr lang="en-US" sz="1600" dirty="0"/>
          </a:p>
          <a:p>
            <a:pPr marL="0" indent="0">
              <a:buNone/>
            </a:pPr>
            <a:endParaRPr lang="en-US" sz="1050" dirty="0" smtClean="0"/>
          </a:p>
          <a:p>
            <a:endParaRPr lang="en-US" sz="1050" dirty="0" smtClean="0"/>
          </a:p>
          <a:p>
            <a:endParaRPr lang="en-US" sz="800" dirty="0"/>
          </a:p>
          <a:p>
            <a:endParaRPr lang="en-US" sz="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endParaRPr lang="en-US" sz="1600" baseline="-250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Constraints of measurement data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5757" y="6516368"/>
            <a:ext cx="32544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41" y="3475412"/>
            <a:ext cx="5842677" cy="55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9522" y="2818656"/>
            <a:ext cx="1746547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0996" y="3477908"/>
            <a:ext cx="380261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7501" y="3495664"/>
            <a:ext cx="380261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3614" y="2800901"/>
            <a:ext cx="526013" cy="2929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4719" y="3504542"/>
            <a:ext cx="571870" cy="2929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88747" y="2800901"/>
            <a:ext cx="3444536" cy="29296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7461" y="3788628"/>
            <a:ext cx="424952" cy="24219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8785" y="3092385"/>
            <a:ext cx="1975281" cy="29296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55290" y="3770871"/>
            <a:ext cx="581488" cy="25994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28493" y="3779749"/>
            <a:ext cx="581488" cy="25994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925" y="3101263"/>
            <a:ext cx="687748" cy="29296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-26629" y="1639646"/>
            <a:ext cx="9339308" cy="5135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constraints: easy to encode, usually convex in y (in practice, linear or quadratic in y)</a:t>
            </a:r>
          </a:p>
          <a:p>
            <a:pPr lvl="1"/>
            <a:r>
              <a:rPr lang="en-US" sz="2000" dirty="0" smtClean="0"/>
              <a:t>Example: suppose that we have upstream boundary flow sensors that measure the flow with 5% relative error, and that the density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initial condition block is measured by a sensor with 10% absolute error: </a:t>
            </a:r>
            <a:endParaRPr lang="en-US" sz="1600" dirty="0"/>
          </a:p>
          <a:p>
            <a:pPr marL="0" indent="0">
              <a:buNone/>
            </a:pPr>
            <a:endParaRPr lang="en-US" sz="1050" dirty="0" smtClean="0"/>
          </a:p>
          <a:p>
            <a:endParaRPr lang="en-US" sz="1050" dirty="0" smtClean="0"/>
          </a:p>
          <a:p>
            <a:endParaRPr lang="en-US" sz="800" dirty="0"/>
          </a:p>
          <a:p>
            <a:endParaRPr lang="en-US" sz="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However, PDE model constraints are much harder to encode, can even be </a:t>
            </a:r>
            <a:r>
              <a:rPr lang="en-US" sz="2400" dirty="0" smtClean="0">
                <a:solidFill>
                  <a:srgbClr val="FF0000"/>
                </a:solidFill>
              </a:rPr>
              <a:t>not explicit</a:t>
            </a:r>
          </a:p>
          <a:p>
            <a:endParaRPr lang="en-US" sz="1600" baseline="-250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Constraints of measurement data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5757" y="6516368"/>
            <a:ext cx="32544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41" y="3475412"/>
            <a:ext cx="5842677" cy="55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9522" y="2818656"/>
            <a:ext cx="1746547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0996" y="3477908"/>
            <a:ext cx="380261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7501" y="3495664"/>
            <a:ext cx="380261" cy="292964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3614" y="2800901"/>
            <a:ext cx="526013" cy="2929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4719" y="3504542"/>
            <a:ext cx="571870" cy="2929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88747" y="2800901"/>
            <a:ext cx="3444536" cy="29296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7461" y="3788628"/>
            <a:ext cx="424952" cy="24219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8785" y="3092385"/>
            <a:ext cx="1975281" cy="29296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55290" y="3770871"/>
            <a:ext cx="581488" cy="25994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28493" y="3779749"/>
            <a:ext cx="581488" cy="25994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4925" y="3101263"/>
            <a:ext cx="687748" cy="292964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7" y="3797506"/>
            <a:ext cx="2439810" cy="198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51926" y="4718765"/>
            <a:ext cx="18368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Linear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228600" y="1660566"/>
            <a:ext cx="9372600" cy="53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- First derived by </a:t>
            </a:r>
            <a:r>
              <a:rPr lang="en-US" sz="2100" dirty="0" err="1" smtClean="0">
                <a:solidFill>
                  <a:srgbClr val="000000"/>
                </a:solidFill>
              </a:rPr>
              <a:t>Lighthill-Whitham</a:t>
            </a:r>
            <a:r>
              <a:rPr lang="en-US" sz="2100" dirty="0" smtClean="0">
                <a:solidFill>
                  <a:srgbClr val="000000"/>
                </a:solidFill>
              </a:rPr>
              <a:t> (1955), and extended by Richards (1956)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>
                <a:solidFill>
                  <a:srgbClr val="000000"/>
                </a:solidFill>
              </a:rPr>
              <a:t>	</a:t>
            </a:r>
            <a:r>
              <a:rPr lang="en-US" sz="2100" dirty="0" smtClean="0">
                <a:solidFill>
                  <a:srgbClr val="000000"/>
                </a:solidFill>
              </a:rPr>
              <a:t>- First order scalar hyperbolic conservation law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 	- Based on the conservation of vehicles, and on the existence of a relationship between flow and density: q=</a:t>
            </a:r>
            <a:r>
              <a:rPr lang="el-GR" sz="2100" dirty="0" smtClean="0">
                <a:solidFill>
                  <a:srgbClr val="000000"/>
                </a:solidFill>
              </a:rPr>
              <a:t>ψ</a:t>
            </a:r>
            <a:r>
              <a:rPr lang="en-US" sz="2100" dirty="0" smtClean="0">
                <a:solidFill>
                  <a:srgbClr val="000000"/>
                </a:solidFill>
              </a:rPr>
              <a:t>(</a:t>
            </a:r>
            <a:r>
              <a:rPr lang="el-GR" sz="2100" dirty="0" smtClean="0">
                <a:solidFill>
                  <a:srgbClr val="000000"/>
                </a:solidFill>
              </a:rPr>
              <a:t>ρ</a:t>
            </a:r>
            <a:r>
              <a:rPr lang="en-US" sz="2100" dirty="0" smtClean="0">
                <a:solidFill>
                  <a:srgbClr val="000000"/>
                </a:solidFill>
              </a:rPr>
              <a:t>).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1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</a:t>
            </a:r>
            <a:r>
              <a:rPr lang="el-GR" sz="2100" dirty="0" smtClean="0">
                <a:solidFill>
                  <a:srgbClr val="FF0000"/>
                </a:solidFill>
              </a:rPr>
              <a:t>ψ</a:t>
            </a:r>
            <a:r>
              <a:rPr lang="en-US" sz="2100" dirty="0" smtClean="0">
                <a:solidFill>
                  <a:srgbClr val="FF0000"/>
                </a:solidFill>
              </a:rPr>
              <a:t>(.) is assumed to be concave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43675"/>
            <a:ext cx="651192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FF"/>
                </a:solidFill>
              </a:rPr>
              <a:t>[Newell 93], [</a:t>
            </a:r>
            <a:r>
              <a:rPr lang="en-US" kern="0" dirty="0" err="1">
                <a:solidFill>
                  <a:srgbClr val="0000FF"/>
                </a:solidFill>
              </a:rPr>
              <a:t>Daganzo</a:t>
            </a:r>
            <a:r>
              <a:rPr lang="en-US" kern="0" dirty="0">
                <a:solidFill>
                  <a:srgbClr val="0000FF"/>
                </a:solidFill>
              </a:rPr>
              <a:t> 03,06]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8121"/>
            <a:ext cx="7334400" cy="8492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The LWR PDE</a:t>
            </a:r>
            <a:endParaRPr lang="en-US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69841" cy="97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572000" y="4293096"/>
            <a:ext cx="3519177" cy="2484539"/>
            <a:chOff x="2603284" y="4008866"/>
            <a:chExt cx="3519177" cy="2484539"/>
          </a:xfrm>
        </p:grpSpPr>
        <p:grpSp>
          <p:nvGrpSpPr>
            <p:cNvPr id="39" name="Group 38"/>
            <p:cNvGrpSpPr/>
            <p:nvPr/>
          </p:nvGrpSpPr>
          <p:grpSpPr>
            <a:xfrm>
              <a:off x="2603284" y="4008866"/>
              <a:ext cx="3519177" cy="2484539"/>
              <a:chOff x="2603284" y="4008866"/>
              <a:chExt cx="3519177" cy="2484539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</a:blip>
              <a:srcRect l="9628" b="5714"/>
              <a:stretch>
                <a:fillRect/>
              </a:stretch>
            </p:blipFill>
            <p:spPr bwMode="auto">
              <a:xfrm>
                <a:off x="3289150" y="4089679"/>
                <a:ext cx="2833311" cy="18970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6" name="Rectangle 45"/>
              <p:cNvSpPr/>
              <p:nvPr/>
            </p:nvSpPr>
            <p:spPr>
              <a:xfrm rot="16200000">
                <a:off x="1716983" y="4895167"/>
                <a:ext cx="214193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800" kern="0" dirty="0" smtClean="0"/>
                  <a:t>Flow </a:t>
                </a:r>
                <a:r>
                  <a:rPr lang="el-GR" sz="1800" kern="0" dirty="0" smtClean="0"/>
                  <a:t>ψ</a:t>
                </a:r>
                <a:r>
                  <a:rPr lang="en-US" sz="1800" kern="0" dirty="0" smtClean="0"/>
                  <a:t>(</a:t>
                </a:r>
                <a:r>
                  <a:rPr lang="el-GR" sz="1800" kern="0" dirty="0" smtClean="0"/>
                  <a:t>ρ</a:t>
                </a:r>
                <a:r>
                  <a:rPr lang="en-US" sz="1800" kern="0" dirty="0" smtClean="0"/>
                  <a:t>) (</a:t>
                </a:r>
                <a:r>
                  <a:rPr lang="en-US" sz="1800" kern="0" dirty="0" err="1" smtClean="0"/>
                  <a:t>veh</a:t>
                </a:r>
                <a:r>
                  <a:rPr lang="en-US" sz="1800" kern="0" dirty="0" smtClean="0"/>
                  <a:t>/h)</a:t>
                </a:r>
                <a:endParaRPr lang="en-US" sz="18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515106" y="6124073"/>
                <a:ext cx="236635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800" kern="0" dirty="0"/>
                  <a:t>Density </a:t>
                </a:r>
                <a:r>
                  <a:rPr lang="el-GR" sz="1800" kern="0" dirty="0" smtClean="0"/>
                  <a:t>ρ</a:t>
                </a:r>
                <a:r>
                  <a:rPr lang="en-US" sz="1800" kern="0" dirty="0" smtClean="0"/>
                  <a:t> (</a:t>
                </a:r>
                <a:r>
                  <a:rPr lang="en-US" sz="1800" kern="0" dirty="0" err="1" smtClean="0"/>
                  <a:t>veh</a:t>
                </a:r>
                <a:r>
                  <a:rPr lang="en-US" sz="1800" kern="0" dirty="0" smtClean="0"/>
                  <a:t>/mile)</a:t>
                </a:r>
                <a:endParaRPr lang="en-US" sz="18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193366" y="5922498"/>
              <a:ext cx="478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5415" y="5922498"/>
              <a:ext cx="649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100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78811" y="5922498"/>
              <a:ext cx="649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50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2792440" y="5174565"/>
              <a:ext cx="649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1000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2792440" y="4539174"/>
              <a:ext cx="649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2000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491880" y="6474822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Source: </a:t>
            </a:r>
            <a:r>
              <a:rPr lang="en-US" dirty="0" err="1" smtClean="0">
                <a:solidFill>
                  <a:srgbClr val="FF0000"/>
                </a:solidFill>
              </a:rPr>
              <a:t>PeMS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722437"/>
            <a:ext cx="9144000" cy="51859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PDE model </a:t>
            </a:r>
            <a:r>
              <a:rPr lang="en-US" sz="2000" dirty="0" smtClean="0">
                <a:solidFill>
                  <a:srgbClr val="2E2E2E"/>
                </a:solidFill>
              </a:rPr>
              <a:t>constraints are related to the concept of “weak boundary conditions”: the initial, boundary and internal conditions cannot be set arbitrarily</a:t>
            </a:r>
          </a:p>
          <a:p>
            <a:endParaRPr lang="en-US" sz="1050" dirty="0">
              <a:solidFill>
                <a:srgbClr val="2E2E2E"/>
              </a:solidFill>
            </a:endParaRPr>
          </a:p>
          <a:p>
            <a:r>
              <a:rPr lang="en-US" sz="2000" u="sng" dirty="0" smtClean="0">
                <a:solidFill>
                  <a:srgbClr val="2E2E2E"/>
                </a:solidFill>
              </a:rPr>
              <a:t>Examples:</a:t>
            </a:r>
            <a:endParaRPr lang="en-US" sz="1600" u="sng" dirty="0">
              <a:solidFill>
                <a:srgbClr val="2E2E2E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PDE model constraints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3709" y="6516368"/>
            <a:ext cx="58448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 SIAM 2012] 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" y="2760290"/>
            <a:ext cx="3702347" cy="18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48015" y="3290516"/>
            <a:ext cx="3512321" cy="691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5252" y="3523145"/>
            <a:ext cx="282011" cy="1623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85252" y="3760926"/>
            <a:ext cx="282011" cy="1623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89389" y="3323044"/>
            <a:ext cx="282011" cy="1623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19704" y="3329573"/>
            <a:ext cx="282011" cy="1623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309861" y="3546044"/>
            <a:ext cx="282011" cy="1623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5314700" y="3764767"/>
            <a:ext cx="282011" cy="162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34158" y="3329573"/>
            <a:ext cx="282011" cy="162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34158" y="3546043"/>
            <a:ext cx="282011" cy="1623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634157" y="3764766"/>
            <a:ext cx="282011" cy="1623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5133" y="3348783"/>
            <a:ext cx="612358" cy="5655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672" name="Straight Connector 28671"/>
          <p:cNvCxnSpPr/>
          <p:nvPr/>
        </p:nvCxnSpPr>
        <p:spPr>
          <a:xfrm>
            <a:off x="4948015" y="3525449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0577" y="3743163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Multiply 28675"/>
          <p:cNvSpPr/>
          <p:nvPr/>
        </p:nvSpPr>
        <p:spPr>
          <a:xfrm>
            <a:off x="3192380" y="2462462"/>
            <a:ext cx="3232484" cy="2350169"/>
          </a:xfrm>
          <a:prstGeom prst="mathMultiply">
            <a:avLst>
              <a:gd name="adj1" fmla="val 19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" y="4438797"/>
            <a:ext cx="3702347" cy="189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4584034" y="4990979"/>
            <a:ext cx="3512321" cy="691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8235748" y="5054009"/>
            <a:ext cx="612358" cy="5655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584034" y="5225912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586596" y="5443626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Multiply 109"/>
          <p:cNvSpPr/>
          <p:nvPr/>
        </p:nvSpPr>
        <p:spPr>
          <a:xfrm>
            <a:off x="6474654" y="4138958"/>
            <a:ext cx="3232484" cy="2350169"/>
          </a:xfrm>
          <a:prstGeom prst="mathMultiply">
            <a:avLst>
              <a:gd name="adj1" fmla="val 19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722437"/>
            <a:ext cx="9144000" cy="51859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These constraints apply to any arbitrary number of initial/boundary/internal (and the like) conditions</a:t>
            </a:r>
            <a:endParaRPr lang="en-US" sz="2000" dirty="0" smtClean="0">
              <a:solidFill>
                <a:srgbClr val="2E2E2E"/>
              </a:solidFill>
            </a:endParaRPr>
          </a:p>
          <a:p>
            <a:endParaRPr lang="en-US" sz="1050" dirty="0">
              <a:solidFill>
                <a:srgbClr val="2E2E2E"/>
              </a:solidFill>
            </a:endParaRPr>
          </a:p>
          <a:p>
            <a:r>
              <a:rPr lang="en-US" sz="2000" u="sng" dirty="0" smtClean="0">
                <a:solidFill>
                  <a:srgbClr val="2E2E2E"/>
                </a:solidFill>
              </a:rPr>
              <a:t>Examples:</a:t>
            </a:r>
            <a:endParaRPr lang="en-US" sz="1600" u="sng" dirty="0">
              <a:solidFill>
                <a:srgbClr val="2E2E2E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PDE model constraints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3709" y="6516368"/>
            <a:ext cx="58448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 SIAM 2012] 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" y="2760290"/>
            <a:ext cx="3702347" cy="18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48015" y="3290516"/>
            <a:ext cx="3512321" cy="691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5252" y="3523145"/>
            <a:ext cx="282011" cy="1623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85252" y="3760926"/>
            <a:ext cx="282011" cy="1623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89389" y="3323044"/>
            <a:ext cx="282011" cy="1623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19704" y="3329573"/>
            <a:ext cx="282011" cy="1623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309861" y="3546044"/>
            <a:ext cx="282011" cy="1623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5314700" y="3764767"/>
            <a:ext cx="282011" cy="162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34158" y="3329573"/>
            <a:ext cx="282011" cy="162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34158" y="3546043"/>
            <a:ext cx="282011" cy="1623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634157" y="3764766"/>
            <a:ext cx="282011" cy="1623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5133" y="3348783"/>
            <a:ext cx="612358" cy="5655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672" name="Straight Connector 28671"/>
          <p:cNvCxnSpPr/>
          <p:nvPr/>
        </p:nvCxnSpPr>
        <p:spPr>
          <a:xfrm>
            <a:off x="4948015" y="3525449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0577" y="3743163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Multiply 28675"/>
          <p:cNvSpPr/>
          <p:nvPr/>
        </p:nvSpPr>
        <p:spPr>
          <a:xfrm>
            <a:off x="3192380" y="2462462"/>
            <a:ext cx="3232484" cy="2350169"/>
          </a:xfrm>
          <a:prstGeom prst="mathMultiply">
            <a:avLst>
              <a:gd name="adj1" fmla="val 19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5" y="4438797"/>
            <a:ext cx="3702347" cy="189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4584034" y="4990979"/>
            <a:ext cx="3512321" cy="691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Arrow 106"/>
          <p:cNvSpPr/>
          <p:nvPr/>
        </p:nvSpPr>
        <p:spPr>
          <a:xfrm>
            <a:off x="8235748" y="5054009"/>
            <a:ext cx="612358" cy="5655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584034" y="5225912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586596" y="5443626"/>
            <a:ext cx="351232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Multiply 109"/>
          <p:cNvSpPr/>
          <p:nvPr/>
        </p:nvSpPr>
        <p:spPr>
          <a:xfrm>
            <a:off x="6474654" y="4138958"/>
            <a:ext cx="3232484" cy="2350169"/>
          </a:xfrm>
          <a:prstGeom prst="mathMultiply">
            <a:avLst>
              <a:gd name="adj1" fmla="val 19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1722437"/>
            <a:ext cx="9144000" cy="51859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PDE model constraints in the present case are explicit and mixed integer linear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PDE model constraints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6" y="2658045"/>
            <a:ext cx="5357006" cy="39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55757" y="6516368"/>
            <a:ext cx="58448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 SIAM 2012] 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646" y="2732442"/>
            <a:ext cx="907167" cy="105431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647" y="3980103"/>
            <a:ext cx="852736" cy="77803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2647" y="4997964"/>
            <a:ext cx="852736" cy="77898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1674" y="5939371"/>
            <a:ext cx="879951" cy="309029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77034" y="2725431"/>
            <a:ext cx="756131" cy="1054310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31132" y="3987266"/>
            <a:ext cx="757643" cy="77803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22698" y="4997965"/>
            <a:ext cx="766077" cy="77898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28986" y="5955242"/>
            <a:ext cx="759789" cy="30902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3770" y="2381560"/>
            <a:ext cx="798145" cy="3438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91915" y="2196894"/>
            <a:ext cx="719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Explicit solution components (piecewise linear concave function of y)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067106" y="3701309"/>
            <a:ext cx="316184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7080" y="3331394"/>
            <a:ext cx="288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Initial, boundary and internal condition data blocks (linear function of y)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6507" y="4425802"/>
            <a:ext cx="18368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Linear constraints</a:t>
            </a:r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66" y="4708519"/>
            <a:ext cx="2239903" cy="181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6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Continuity constraints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3" y="3219277"/>
            <a:ext cx="5128172" cy="318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55757" y="6516368"/>
            <a:ext cx="58448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 SIAM 2012] 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 Claudel IEEE ITSC 2012] 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0" y="1325880"/>
            <a:ext cx="9144000" cy="55824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Additional constraints on y to ensure that the solution is continuous (remember, the solution to the HJ PDE is only lower </a:t>
            </a:r>
            <a:r>
              <a:rPr lang="en-US" sz="2000" dirty="0" err="1" smtClean="0"/>
              <a:t>semicontinuous</a:t>
            </a:r>
            <a:r>
              <a:rPr lang="en-US" sz="2000" dirty="0" smtClean="0"/>
              <a:t> in general)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18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836739" y="3274560"/>
            <a:ext cx="1707061" cy="72790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77999" y="3274560"/>
            <a:ext cx="1489720" cy="735513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82230" y="2805344"/>
            <a:ext cx="0" cy="427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9127" y="2178172"/>
            <a:ext cx="43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Explicit solution components (piecewise linear concave function of y)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92932" y="2773312"/>
            <a:ext cx="396352" cy="6854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37299" y="2108705"/>
            <a:ext cx="288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Initial, boundary and internal condition data blocks (linear function of y)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60243" y="4038633"/>
            <a:ext cx="4549389" cy="1510521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46882" y="3844031"/>
            <a:ext cx="742402" cy="4350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51209" y="3274560"/>
            <a:ext cx="25417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Integer linear constraints for continuity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981" y="3963798"/>
            <a:ext cx="32252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Mixed integer-linear constraints</a:t>
            </a:r>
            <a:endParaRPr lang="en-US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4" y="4198342"/>
            <a:ext cx="2878310" cy="23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41682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MILP formulation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-42621" y="1646085"/>
            <a:ext cx="8935101" cy="531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Since the sensor data constraints are linear and the model data constraints are mixed integer linear, the feasible set of the problem is a union of </a:t>
            </a:r>
            <a:r>
              <a:rPr lang="en-US" sz="2000" dirty="0" err="1" smtClean="0"/>
              <a:t>polyhedra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2342287"/>
            <a:ext cx="2931423" cy="201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14" y="2370280"/>
            <a:ext cx="4023009" cy="201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1" y="4758611"/>
            <a:ext cx="4080694" cy="20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51" y="4758612"/>
            <a:ext cx="3992257" cy="20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5654338" y="4585995"/>
            <a:ext cx="476038" cy="385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334053" y="4585995"/>
            <a:ext cx="471212" cy="385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Estimation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-42621" y="1141258"/>
            <a:ext cx="8935101" cy="5135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we have non uniqueness in general, we select a given solution that minimizes an objective function (in addition to satisfying the model and sensor measurement constraints)</a:t>
            </a:r>
          </a:p>
          <a:p>
            <a:endParaRPr lang="en-US" sz="1100" dirty="0" smtClean="0"/>
          </a:p>
          <a:p>
            <a:pPr marL="457200" lvl="1" indent="0">
              <a:buNone/>
            </a:pPr>
            <a:r>
              <a:rPr lang="en-US" sz="2000" u="sng" dirty="0" smtClean="0"/>
              <a:t>Example:</a:t>
            </a:r>
            <a:r>
              <a:rPr lang="en-US" sz="2000" dirty="0" smtClean="0"/>
              <a:t> minimum/maximum  average density at the initial time, minimum L1 norm of changes in initial density profile, etc.</a:t>
            </a:r>
            <a:endParaRPr lang="en-US" sz="2000" u="sng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79912" y="6093296"/>
            <a:ext cx="432048" cy="235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364956"/>
            <a:ext cx="6657975" cy="324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5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No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 descr="C:\Users\claudecg\Documents\IEEE-ICNC-2013\COV-cg3NNIZ-NViC2EGLChjU1j1av4vi2AjWnNmf_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5"/>
            <a:ext cx="4499992" cy="337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Users\claudecg\Documents\IEEE-ICNC-2013\Cu5PWjYImLCSqf8nB16X-U6OGx2_9XQBNo39_OSTTE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5"/>
            <a:ext cx="4499992" cy="337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8551" y="6409321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- 1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- 2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- 3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228600" y="1516550"/>
            <a:ext cx="9372600" cy="53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6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Equivalently, we can define M(</a:t>
            </a:r>
            <a:r>
              <a:rPr lang="en-US" sz="2000" dirty="0" err="1" smtClean="0">
                <a:solidFill>
                  <a:srgbClr val="000000"/>
                </a:solidFill>
              </a:rPr>
              <a:t>t,x</a:t>
            </a:r>
            <a:r>
              <a:rPr lang="en-US" sz="2000" dirty="0" smtClean="0">
                <a:solidFill>
                  <a:srgbClr val="000000"/>
                </a:solidFill>
              </a:rPr>
              <a:t>) such that: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The function M(</a:t>
            </a:r>
            <a:r>
              <a:rPr lang="en-US" sz="2000" dirty="0" err="1" smtClean="0">
                <a:solidFill>
                  <a:srgbClr val="000000"/>
                </a:solidFill>
              </a:rPr>
              <a:t>t,x</a:t>
            </a:r>
            <a:r>
              <a:rPr lang="en-US" sz="2000" dirty="0" smtClean="0">
                <a:solidFill>
                  <a:srgbClr val="000000"/>
                </a:solidFill>
              </a:rPr>
              <a:t>) is called </a:t>
            </a:r>
            <a:r>
              <a:rPr lang="en-US" sz="2000" i="1" dirty="0" err="1" smtClean="0">
                <a:solidFill>
                  <a:srgbClr val="000000"/>
                </a:solidFill>
              </a:rPr>
              <a:t>Moskowitz</a:t>
            </a:r>
            <a:r>
              <a:rPr lang="en-US" sz="2000" i="1" dirty="0" smtClean="0">
                <a:solidFill>
                  <a:srgbClr val="000000"/>
                </a:solidFill>
              </a:rPr>
              <a:t> function</a:t>
            </a:r>
            <a:r>
              <a:rPr lang="en-US" sz="2000" dirty="0" smtClean="0">
                <a:solidFill>
                  <a:srgbClr val="000000"/>
                </a:solidFill>
              </a:rPr>
              <a:t>. Its spatial derivative is the opposite of the density function; its temporal derivative is the flow function.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M(</a:t>
            </a:r>
            <a:r>
              <a:rPr lang="en-US" sz="2000" dirty="0" err="1" smtClean="0">
                <a:solidFill>
                  <a:srgbClr val="000000"/>
                </a:solidFill>
              </a:rPr>
              <a:t>t,x</a:t>
            </a:r>
            <a:r>
              <a:rPr lang="en-US" sz="2000" dirty="0" smtClean="0">
                <a:solidFill>
                  <a:srgbClr val="000000"/>
                </a:solidFill>
              </a:rPr>
              <a:t>) satisfies the following Hamilton-Jacobi PDE: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43675"/>
            <a:ext cx="651192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FF"/>
                </a:solidFill>
              </a:rPr>
              <a:t>[Newell 93], [</a:t>
            </a:r>
            <a:r>
              <a:rPr lang="en-US" kern="0" dirty="0" err="1">
                <a:solidFill>
                  <a:srgbClr val="0000FF"/>
                </a:solidFill>
              </a:rPr>
              <a:t>Daganzo</a:t>
            </a:r>
            <a:r>
              <a:rPr lang="en-US" kern="0" dirty="0">
                <a:solidFill>
                  <a:srgbClr val="0000FF"/>
                </a:solidFill>
              </a:rPr>
              <a:t> 03,06]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8121"/>
            <a:ext cx="7334400" cy="8492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Integral formulation</a:t>
            </a:r>
            <a:endParaRPr lang="en-US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097410"/>
            <a:ext cx="608647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3844"/>
            <a:ext cx="4032448" cy="94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- 4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- 5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7086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0" dirty="0" smtClean="0"/>
              <a:t>Convergence / monotonicity</a:t>
            </a:r>
            <a:endParaRPr lang="en-US" sz="36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Estimation of initial number of vehicles with multiple internal conditions</a:t>
            </a:r>
          </a:p>
          <a:p>
            <a:r>
              <a:rPr lang="en-US" sz="2200" dirty="0">
                <a:solidFill>
                  <a:prstClr val="black"/>
                </a:solidFill>
              </a:rPr>
              <a:t>	</a:t>
            </a:r>
            <a:r>
              <a:rPr lang="en-US" sz="2200" dirty="0" smtClean="0">
                <a:solidFill>
                  <a:prstClr val="black"/>
                </a:solidFill>
              </a:rPr>
              <a:t>- 6 probe data 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852935"/>
            <a:ext cx="4499992" cy="33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4208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Min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50000"/>
                  </a:srgbClr>
                </a:solidFill>
              </a:rPr>
              <a:t>Max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51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ITSC 2012][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NHM 2013][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Claudel, IEEE TAC (submitted)]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381000"/>
            <a:ext cx="5486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b="0" dirty="0" smtClean="0"/>
              <a:t>Outline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622474"/>
            <a:ext cx="9143999" cy="5845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Estimation problems involving Hamilton-Jacobi equations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 smtClean="0"/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Background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Problem definition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Optimization formulations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100" b="1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Application to Networks</a:t>
            </a:r>
            <a:endParaRPr lang="en-GB" sz="2100" b="1" dirty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/>
              <a:t>	</a:t>
            </a:r>
            <a:r>
              <a:rPr lang="en-GB" sz="2100" b="1" dirty="0">
                <a:solidFill>
                  <a:srgbClr val="000000"/>
                </a:solidFill>
              </a:rPr>
              <a:t>- </a:t>
            </a:r>
            <a:r>
              <a:rPr lang="en-GB" sz="2100" b="1" dirty="0" smtClean="0">
                <a:solidFill>
                  <a:srgbClr val="000000"/>
                </a:solidFill>
              </a:rPr>
              <a:t>Demand and supply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Junction models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MILP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endParaRPr lang="en-GB" sz="2000" b="1" dirty="0" smtClean="0"/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Conclusion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 smtClean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3601388"/>
            <a:ext cx="8270543" cy="3948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Demand and supply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7525"/>
            <a:ext cx="882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The upstream demand and downstream supply (used to compute the boundary conditions)  can be defined in the HJ framework: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03257" y="6153090"/>
            <a:ext cx="867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time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651513" y="3021553"/>
            <a:ext cx="131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position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76247" y="2467699"/>
            <a:ext cx="6910553" cy="3478924"/>
            <a:chOff x="1713185" y="2270235"/>
            <a:chExt cx="6910553" cy="3478924"/>
          </a:xfrm>
          <a:noFill/>
        </p:grpSpPr>
        <p:sp>
          <p:nvSpPr>
            <p:cNvPr id="18" name="Rectangle 17"/>
            <p:cNvSpPr/>
            <p:nvPr/>
          </p:nvSpPr>
          <p:spPr bwMode="auto">
            <a:xfrm>
              <a:off x="1734206" y="3074275"/>
              <a:ext cx="5691352" cy="2664373"/>
            </a:xfrm>
            <a:prstGeom prst="rect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718441" y="5738648"/>
              <a:ext cx="6905297" cy="1588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-1" y="3983421"/>
              <a:ext cx="3463159" cy="36787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803838" y="308051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861317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141608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3068867" y="308478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174532" y="4275083"/>
              <a:ext cx="1114097" cy="5255"/>
            </a:xfrm>
            <a:prstGeom prst="line">
              <a:avLst/>
            </a:prstGeom>
            <a:grpFill/>
            <a:ln w="1270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2181225" y="2752405"/>
            <a:ext cx="21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</a:rPr>
              <a:t>Bondary</a:t>
            </a:r>
            <a:r>
              <a:rPr lang="en-US" b="1" dirty="0" smtClean="0">
                <a:solidFill>
                  <a:srgbClr val="009900"/>
                </a:solidFill>
              </a:rPr>
              <a:t> conditions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110" y="4321227"/>
            <a:ext cx="13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 conditions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91028" y="5060798"/>
            <a:ext cx="1" cy="94961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788074" y="3281264"/>
            <a:ext cx="15435" cy="609186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406079" y="58257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15344" y="30369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Demand and supply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204650"/>
                <a:ext cx="8820150" cy="14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Demand between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kT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and (k+1)T: number of vehicles that would exit the domain with free boundary conditions after time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kT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χ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4650"/>
                <a:ext cx="8820150" cy="1420197"/>
              </a:xfrm>
              <a:prstGeom prst="rect">
                <a:avLst/>
              </a:prstGeom>
              <a:blipFill rotWithShape="1">
                <a:blip r:embed="rId3"/>
                <a:stretch>
                  <a:fillRect l="-898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03257" y="6153090"/>
            <a:ext cx="867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time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651513" y="3021553"/>
            <a:ext cx="131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position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76247" y="2467699"/>
            <a:ext cx="6910553" cy="3478924"/>
            <a:chOff x="1713185" y="2270235"/>
            <a:chExt cx="6910553" cy="3478924"/>
          </a:xfrm>
          <a:noFill/>
        </p:grpSpPr>
        <p:sp>
          <p:nvSpPr>
            <p:cNvPr id="18" name="Rectangle 17"/>
            <p:cNvSpPr/>
            <p:nvPr/>
          </p:nvSpPr>
          <p:spPr bwMode="auto">
            <a:xfrm>
              <a:off x="1734206" y="3074275"/>
              <a:ext cx="5691352" cy="2664373"/>
            </a:xfrm>
            <a:prstGeom prst="rect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718441" y="5738648"/>
              <a:ext cx="6905297" cy="1588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-1" y="3983421"/>
              <a:ext cx="3463159" cy="36787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803838" y="308051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861317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141608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3068867" y="308478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174532" y="4275083"/>
              <a:ext cx="1114097" cy="5255"/>
            </a:xfrm>
            <a:prstGeom prst="line">
              <a:avLst/>
            </a:prstGeom>
            <a:grpFill/>
            <a:ln w="1270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2181225" y="2752405"/>
            <a:ext cx="21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</a:rPr>
              <a:t>Bondary</a:t>
            </a:r>
            <a:r>
              <a:rPr lang="en-US" b="1" dirty="0" smtClean="0">
                <a:solidFill>
                  <a:srgbClr val="009900"/>
                </a:solidFill>
              </a:rPr>
              <a:t> conditions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110" y="4321227"/>
            <a:ext cx="13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 conditions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91028" y="5060798"/>
            <a:ext cx="1" cy="94961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788074" y="3281264"/>
            <a:ext cx="15435" cy="609186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>
          <a:xfrm>
            <a:off x="4336349" y="3202558"/>
            <a:ext cx="168976" cy="159767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46024" y="3202558"/>
            <a:ext cx="168976" cy="159767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6079" y="58257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15344" y="30369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Demand and supply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204650"/>
                <a:ext cx="8820150" cy="14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Supply between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kT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and (k+1)T: number of vehicles that would exit the domain with free boundary conditions after time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kT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400" b="0" dirty="0" smtClean="0">
                    <a:solidFill>
                      <a:prstClr val="black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ξ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4650"/>
                <a:ext cx="8820150" cy="1420197"/>
              </a:xfrm>
              <a:prstGeom prst="rect">
                <a:avLst/>
              </a:prstGeom>
              <a:blipFill rotWithShape="1">
                <a:blip r:embed="rId3"/>
                <a:stretch>
                  <a:fillRect l="-898" t="-3433" r="-1382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03257" y="6153090"/>
            <a:ext cx="867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time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651513" y="3021553"/>
            <a:ext cx="131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position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76247" y="2467699"/>
            <a:ext cx="6910553" cy="3478924"/>
            <a:chOff x="1713185" y="2270235"/>
            <a:chExt cx="6910553" cy="3478924"/>
          </a:xfrm>
          <a:noFill/>
        </p:grpSpPr>
        <p:sp>
          <p:nvSpPr>
            <p:cNvPr id="18" name="Rectangle 17"/>
            <p:cNvSpPr/>
            <p:nvPr/>
          </p:nvSpPr>
          <p:spPr bwMode="auto">
            <a:xfrm>
              <a:off x="1734206" y="3074275"/>
              <a:ext cx="5691352" cy="2664373"/>
            </a:xfrm>
            <a:prstGeom prst="rect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718441" y="5738648"/>
              <a:ext cx="6905297" cy="1588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-1" y="3983421"/>
              <a:ext cx="3463159" cy="36787"/>
            </a:xfrm>
            <a:prstGeom prst="straightConnector1">
              <a:avLst/>
            </a:prstGeom>
            <a:grp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803838" y="308051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861317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141608" y="5749158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3068867" y="3084786"/>
              <a:ext cx="1213945" cy="1"/>
            </a:xfrm>
            <a:prstGeom prst="line">
              <a:avLst/>
            </a:prstGeom>
            <a:grpFill/>
            <a:ln w="127000" cap="flat" cmpd="sng" algn="ctr">
              <a:solidFill>
                <a:srgbClr val="0099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1174532" y="4275083"/>
              <a:ext cx="1114097" cy="5255"/>
            </a:xfrm>
            <a:prstGeom prst="line">
              <a:avLst/>
            </a:prstGeom>
            <a:grpFill/>
            <a:ln w="1270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2181225" y="2752405"/>
            <a:ext cx="21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9900"/>
                </a:solidFill>
              </a:rPr>
              <a:t>Bondary</a:t>
            </a:r>
            <a:r>
              <a:rPr lang="en-US" b="1" dirty="0" smtClean="0">
                <a:solidFill>
                  <a:srgbClr val="009900"/>
                </a:solidFill>
              </a:rPr>
              <a:t> conditions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110" y="4321227"/>
            <a:ext cx="13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Initial conditions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791028" y="5060798"/>
            <a:ext cx="1" cy="94961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788074" y="3281264"/>
            <a:ext cx="15435" cy="609186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>
          <a:xfrm>
            <a:off x="4336349" y="5840983"/>
            <a:ext cx="168976" cy="159767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46024" y="5840983"/>
            <a:ext cx="168976" cy="159767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6079" y="58257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15344" y="3036942"/>
            <a:ext cx="6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Junction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4650"/>
            <a:ext cx="8820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Junction models relate actual flows to demand and supplies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Conservation of vehicle equation: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Priority rules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0" y="1929011"/>
            <a:ext cx="3581819" cy="11521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7" y="3908722"/>
            <a:ext cx="1008112" cy="959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69" y="3946823"/>
            <a:ext cx="1083611" cy="911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0" y="4255094"/>
            <a:ext cx="2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5494851"/>
            <a:ext cx="3312368" cy="9678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572721"/>
            <a:ext cx="1554352" cy="8899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2" y="5391269"/>
            <a:ext cx="2466853" cy="10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Junction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4650"/>
            <a:ext cx="88201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 priority and conservation of vehicles alone are not sufficient to pinpoint a single solution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Max flow constraint: at least one of the inflows/outflows is equal to the corresponding demand/supply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This maximizes the throughput of the intersection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Requires Boolean variables to identify which inflow/outflow is equal to the corresponding demand/supply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MILP formulation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4650"/>
            <a:ext cx="88201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On each link, the model and data constraints are mixed integer linear:</a:t>
            </a:r>
          </a:p>
          <a:p>
            <a:pPr marL="457200" indent="-457200">
              <a:buFont typeface="Arial"/>
              <a:buChar char="•"/>
            </a:pPr>
            <a:endParaRPr lang="en-US" sz="900" dirty="0" smtClean="0">
              <a:solidFill>
                <a:prstClr val="black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Flow and travel time constraints at the edge of the domain are linear</a:t>
            </a:r>
          </a:p>
          <a:p>
            <a:pPr marL="914400" lvl="1" indent="-45720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Internal velocity, flow and density measurement constraints are mixed integer linear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Junction constraints are mixed integer linear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Tx/>
              <a:buChar char="-"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0183" y="638132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Claudel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(in preparation)]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" b="-636"/>
          <a:stretch/>
        </p:blipFill>
        <p:spPr bwMode="auto">
          <a:xfrm>
            <a:off x="4033838" y="4430370"/>
            <a:ext cx="3352621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352400" y="3267890"/>
            <a:ext cx="6191399" cy="3132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228600" y="1556792"/>
            <a:ext cx="9372600" cy="53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60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1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M(</a:t>
            </a:r>
            <a:r>
              <a:rPr lang="en-US" sz="2000" dirty="0" err="1" smtClean="0">
                <a:solidFill>
                  <a:srgbClr val="000000"/>
                </a:solidFill>
              </a:rPr>
              <a:t>t,x</a:t>
            </a:r>
            <a:r>
              <a:rPr lang="en-US" sz="2000" dirty="0" smtClean="0">
                <a:solidFill>
                  <a:srgbClr val="000000"/>
                </a:solidFill>
              </a:rPr>
              <a:t>) can be interpreted as a vehicle label at location x and time t (assuming that no vehicles pass each other).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M(</a:t>
            </a:r>
            <a:r>
              <a:rPr lang="en-US" sz="2000" dirty="0" err="1" smtClean="0">
                <a:solidFill>
                  <a:srgbClr val="000000"/>
                </a:solidFill>
              </a:rPr>
              <a:t>t,x</a:t>
            </a:r>
            <a:r>
              <a:rPr lang="en-US" sz="2000" dirty="0" smtClean="0">
                <a:solidFill>
                  <a:srgbClr val="000000"/>
                </a:solidFill>
              </a:rPr>
              <a:t>) is also known as the </a:t>
            </a:r>
            <a:r>
              <a:rPr lang="en-US" sz="2000" i="1" dirty="0" smtClean="0">
                <a:solidFill>
                  <a:srgbClr val="000000"/>
                </a:solidFill>
              </a:rPr>
              <a:t>cumulative vehicle number </a:t>
            </a:r>
            <a:r>
              <a:rPr lang="en-US" sz="2000" dirty="0" smtClean="0">
                <a:solidFill>
                  <a:srgbClr val="000000"/>
                </a:solidFill>
              </a:rPr>
              <a:t>in the traffic flow community.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rgbClr val="0000FF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43675"/>
            <a:ext cx="651192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FF"/>
                </a:solidFill>
              </a:rPr>
              <a:t>[Newell 93], [</a:t>
            </a:r>
            <a:r>
              <a:rPr lang="en-US" kern="0" dirty="0" err="1">
                <a:solidFill>
                  <a:srgbClr val="0000FF"/>
                </a:solidFill>
              </a:rPr>
              <a:t>Daganzo</a:t>
            </a:r>
            <a:r>
              <a:rPr lang="en-US" kern="0" dirty="0">
                <a:solidFill>
                  <a:srgbClr val="0000FF"/>
                </a:solidFill>
              </a:rPr>
              <a:t> 03,06]</a:t>
            </a:r>
          </a:p>
        </p:txBody>
      </p:sp>
      <p:grpSp>
        <p:nvGrpSpPr>
          <p:cNvPr id="4" name="Group 40"/>
          <p:cNvGrpSpPr/>
          <p:nvPr/>
        </p:nvGrpSpPr>
        <p:grpSpPr>
          <a:xfrm rot="5400000">
            <a:off x="2679205" y="2545665"/>
            <a:ext cx="2735864" cy="4553765"/>
            <a:chOff x="5958485" y="1685972"/>
            <a:chExt cx="2735864" cy="4553765"/>
          </a:xfrm>
          <a:effectLst/>
        </p:grpSpPr>
        <p:cxnSp>
          <p:nvCxnSpPr>
            <p:cNvPr id="5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5171834" y="3816293"/>
              <a:ext cx="4256338" cy="1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6352818" y="4035425"/>
              <a:ext cx="1279525" cy="3175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7" name="Group 31"/>
            <p:cNvGrpSpPr/>
            <p:nvPr/>
          </p:nvGrpSpPr>
          <p:grpSpPr>
            <a:xfrm>
              <a:off x="7387229" y="1876425"/>
              <a:ext cx="1174750" cy="4211638"/>
              <a:chOff x="7387229" y="1876425"/>
              <a:chExt cx="1174750" cy="4211638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87229" y="1876425"/>
                <a:ext cx="1174750" cy="421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7488123" y="2159000"/>
                <a:ext cx="157868" cy="375285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8136529" y="2108200"/>
                <a:ext cx="311150" cy="36925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>
              <a:off x="5958485" y="2001359"/>
              <a:ext cx="2735864" cy="3570233"/>
              <a:chOff x="5958485" y="2001359"/>
              <a:chExt cx="2735864" cy="3570233"/>
            </a:xfrm>
          </p:grpSpPr>
          <p:sp>
            <p:nvSpPr>
              <p:cNvPr id="11" name="TextBox 10"/>
              <p:cNvSpPr txBox="1"/>
              <p:nvPr/>
            </p:nvSpPr>
            <p:spPr>
              <a:xfrm rot="16200000">
                <a:off x="8318907" y="2480285"/>
                <a:ext cx="411162" cy="33813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2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8318907" y="2037871"/>
                <a:ext cx="411162" cy="33813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8318907" y="3161821"/>
                <a:ext cx="411162" cy="33813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3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8318908" y="3608997"/>
                <a:ext cx="411162" cy="33813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4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8318908" y="4151196"/>
                <a:ext cx="411162" cy="33813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5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8318906" y="5196148"/>
                <a:ext cx="411162" cy="33972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FF"/>
                    </a:solidFill>
                  </a:rPr>
                  <a:t>6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4729021" y="3788288"/>
                <a:ext cx="2828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FF0000"/>
                    </a:solidFill>
                  </a:rPr>
                  <a:t>vehicle label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7507742" y="5873025"/>
              <a:ext cx="2952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7500690" y="1585959"/>
              <a:ext cx="2667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5521662" y="4758862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position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Up Arrow 22"/>
          <p:cNvSpPr/>
          <p:nvPr/>
        </p:nvSpPr>
        <p:spPr bwMode="auto">
          <a:xfrm rot="5400000">
            <a:off x="3962065" y="4688560"/>
            <a:ext cx="407963" cy="1448973"/>
          </a:xfrm>
          <a:prstGeom prst="upArrow">
            <a:avLst>
              <a:gd name="adj1" fmla="val 50000"/>
              <a:gd name="adj2" fmla="val 122414"/>
            </a:avLst>
          </a:prstGeom>
          <a:solidFill>
            <a:srgbClr val="0000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2061" y="342746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5007" y="376601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5774" y="3882386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5906" y="4013015"/>
            <a:ext cx="3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99802" y="409851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4939" y="419589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 bwMode="auto">
          <a:xfrm>
            <a:off x="5701749" y="4679763"/>
            <a:ext cx="298480" cy="116368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/>
          <p:cNvCxnSpPr/>
          <p:nvPr/>
        </p:nvCxnSpPr>
        <p:spPr bwMode="auto">
          <a:xfrm>
            <a:off x="5028743" y="4534448"/>
            <a:ext cx="686257" cy="1453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/>
          <p:nvPr/>
        </p:nvCxnSpPr>
        <p:spPr bwMode="auto">
          <a:xfrm>
            <a:off x="4267200" y="4389133"/>
            <a:ext cx="856561" cy="1453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3924071" y="4243818"/>
            <a:ext cx="686257" cy="1453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/>
          <p:nvPr/>
        </p:nvCxnSpPr>
        <p:spPr bwMode="auto">
          <a:xfrm>
            <a:off x="3340085" y="4098503"/>
            <a:ext cx="686257" cy="1453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/>
          <p:nvPr/>
        </p:nvCxnSpPr>
        <p:spPr bwMode="auto">
          <a:xfrm>
            <a:off x="1921926" y="3953202"/>
            <a:ext cx="1418159" cy="145315"/>
          </a:xfrm>
          <a:prstGeom prst="bentConnector3">
            <a:avLst>
              <a:gd name="adj1" fmla="val 35440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Physical interpretation of the </a:t>
            </a:r>
            <a:r>
              <a:rPr lang="en-US" dirty="0" err="1" smtClean="0">
                <a:solidFill>
                  <a:schemeClr val="tx1"/>
                </a:solidFill>
              </a:rPr>
              <a:t>Moskowitz</a:t>
            </a:r>
            <a:r>
              <a:rPr lang="en-US" dirty="0" smtClean="0">
                <a:solidFill>
                  <a:schemeClr val="tx1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309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10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MILP formulation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4650"/>
            <a:ext cx="8820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Application (I): </a:t>
            </a:r>
            <a:r>
              <a:rPr lang="en-US" sz="2800" dirty="0" smtClean="0">
                <a:solidFill>
                  <a:prstClr val="black"/>
                </a:solidFill>
              </a:rPr>
              <a:t>estimation of traffic on an actual road network: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Tx/>
              <a:buChar char="-"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 descr="C:\Users\Chris\Downloads\1_to_1_min_k_ini_out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2" y="1718613"/>
            <a:ext cx="3225237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ris\Downloads\1_to_1_max_k_ini_inp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37541"/>
            <a:ext cx="3225237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hris\Downloads\1_to_1_max_k_ini_outp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648932"/>
            <a:ext cx="3225237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hris\Downloads\1_to_1_min_k_ini_inp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2" y="4067860"/>
            <a:ext cx="3225237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0183" y="643847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 smtClean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TR-B 2016 (submitted)]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10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0074" y="-27384"/>
            <a:ext cx="731275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MILP formulation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18925"/>
            <a:ext cx="4086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Application (II) : </a:t>
            </a:r>
            <a:r>
              <a:rPr lang="en-US" sz="2800" dirty="0" smtClean="0">
                <a:solidFill>
                  <a:prstClr val="black"/>
                </a:solidFill>
              </a:rPr>
              <a:t>compressed sensing approach to network state estimation (L1 norm minimization)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Tx/>
              <a:buChar char="-"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0183" y="6438478"/>
            <a:ext cx="95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[</a:t>
            </a:r>
            <a:r>
              <a:rPr lang="en-US" kern="0" dirty="0" err="1" smtClean="0">
                <a:solidFill>
                  <a:srgbClr val="0000FF"/>
                </a:solidFill>
              </a:rPr>
              <a:t>Canepa</a:t>
            </a:r>
            <a:r>
              <a:rPr lang="en-US" kern="0" dirty="0" smtClean="0">
                <a:solidFill>
                  <a:srgbClr val="0000FF"/>
                </a:solidFill>
              </a:rPr>
              <a:t>, </a:t>
            </a:r>
            <a:r>
              <a:rPr lang="en-US" kern="0" dirty="0" smtClean="0">
                <a:solidFill>
                  <a:srgbClr val="0000FF"/>
                </a:solidFill>
              </a:rPr>
              <a:t>Claudel, </a:t>
            </a:r>
            <a:r>
              <a:rPr lang="en-US" kern="0" dirty="0" smtClean="0">
                <a:solidFill>
                  <a:srgbClr val="0000FF"/>
                </a:solidFill>
              </a:rPr>
              <a:t>TR-B 2016 (submitted)]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51" y="1118925"/>
            <a:ext cx="5134853" cy="491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381000"/>
            <a:ext cx="5486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b="0" dirty="0" smtClean="0"/>
              <a:t>Outline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622474"/>
            <a:ext cx="9143999" cy="5845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 smtClean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Estimation problems involving Hamilton-Jacobi equations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 smtClean="0"/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Background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Problem definition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00"/>
                </a:solidFill>
              </a:rPr>
              <a:t>	- Optimization formulations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100" b="1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Application to Networks</a:t>
            </a:r>
            <a:endParaRPr lang="en-GB" sz="2100" b="1" dirty="0">
              <a:solidFill>
                <a:srgbClr val="0000FF"/>
              </a:solidFill>
            </a:endParaRP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000" b="1" dirty="0"/>
              <a:t>	</a:t>
            </a:r>
            <a:r>
              <a:rPr lang="en-GB" sz="2100" b="1" dirty="0">
                <a:solidFill>
                  <a:srgbClr val="000000"/>
                </a:solidFill>
              </a:rPr>
              <a:t>- </a:t>
            </a:r>
            <a:r>
              <a:rPr lang="en-GB" sz="2100" b="1" dirty="0" smtClean="0">
                <a:solidFill>
                  <a:srgbClr val="000000"/>
                </a:solidFill>
              </a:rPr>
              <a:t>Demand and supply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Junction models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r>
              <a:rPr lang="en-GB" sz="2100" b="1" dirty="0" smtClean="0">
                <a:solidFill>
                  <a:srgbClr val="000000"/>
                </a:solidFill>
              </a:rPr>
              <a:t>- MILP formulation</a:t>
            </a:r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>
                <a:solidFill>
                  <a:srgbClr val="000000"/>
                </a:solidFill>
              </a:rPr>
              <a:t>	</a:t>
            </a:r>
            <a:endParaRPr lang="en-GB" sz="2000" b="1" dirty="0" smtClean="0"/>
          </a:p>
          <a:p>
            <a:pPr marL="914400" lvl="1" indent="-457200" algn="just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GB" sz="2100" b="1" dirty="0" smtClean="0">
                <a:solidFill>
                  <a:srgbClr val="0000FF"/>
                </a:solidFill>
              </a:rPr>
              <a:t>Conclusion</a:t>
            </a: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 smtClean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600" b="1" dirty="0"/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87000"/>
              </a:lnSpc>
              <a:spcBef>
                <a:spcPts val="500"/>
              </a:spcBef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5334938"/>
            <a:ext cx="8270543" cy="3948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96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Estimation framework can integrate any type of data (density, 	flow, travel time, mobile sensor data…)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Less </a:t>
            </a:r>
            <a:r>
              <a:rPr lang="en-US" sz="2400" dirty="0"/>
              <a:t>B</a:t>
            </a:r>
            <a:r>
              <a:rPr lang="en-US" sz="2400" dirty="0" smtClean="0"/>
              <a:t>oolean variables than frameworks based on the 	discretization of the LWR PDE</a:t>
            </a:r>
            <a:r>
              <a:rPr lang="en-US" sz="2400" dirty="0"/>
              <a:t>	</a:t>
            </a:r>
            <a:r>
              <a:rPr lang="en-US" sz="2400" dirty="0" smtClean="0"/>
              <a:t> (1 per junction, vs 1 per cell),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particularly useful when considering systems of long links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Limitation: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no model noise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381000"/>
            <a:ext cx="5486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6000" b="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341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5941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400" dirty="0" smtClean="0"/>
              <a:t>Inertial measurement unit-based traffic flow monitoring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Wearables and augmented reality for traffic safety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6360" y="104775"/>
            <a:ext cx="6631666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0" dirty="0" smtClean="0"/>
              <a:t>Other activities (transportation)</a:t>
            </a: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7" y="4038600"/>
            <a:ext cx="2272661" cy="12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7" y="4038600"/>
            <a:ext cx="2272661" cy="12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7" y="5338763"/>
            <a:ext cx="2272661" cy="12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5338763"/>
            <a:ext cx="2272661" cy="12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www4.pcmag.com/media/images/423989-google-glass.jpg?thumb=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0" y="4476750"/>
            <a:ext cx="342742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29" y="1152525"/>
            <a:ext cx="4980019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38263"/>
            <a:ext cx="3930916" cy="2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0541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Semi-analytic computational methods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764" y="1628799"/>
            <a:ext cx="8978740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Existing computational methods: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For </a:t>
            </a:r>
            <a:r>
              <a:rPr lang="en-US" sz="2800" u="sng" kern="0" dirty="0" smtClean="0"/>
              <a:t>LWR</a:t>
            </a:r>
            <a:r>
              <a:rPr lang="en-US" sz="2800" kern="0" dirty="0" smtClean="0"/>
              <a:t>: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smtClean="0"/>
              <a:t>Godunov scheme (or equivalently CTM)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smtClean="0"/>
              <a:t>Wave-front tracking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smtClean="0"/>
              <a:t>Other finite difference schemes	 (ENO, WENO)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/>
              <a:t>For </a:t>
            </a:r>
            <a:r>
              <a:rPr lang="en-US" sz="2800" u="sng" kern="0" dirty="0" smtClean="0"/>
              <a:t>HJ</a:t>
            </a:r>
            <a:r>
              <a:rPr lang="en-US" sz="2800" kern="0" dirty="0" smtClean="0"/>
              <a:t>:</a:t>
            </a:r>
            <a:endParaRPr lang="en-US" sz="2800" kern="0" dirty="0"/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smtClean="0"/>
              <a:t>Lax </a:t>
            </a:r>
            <a:r>
              <a:rPr lang="en-US" sz="2800" kern="0" dirty="0" err="1" smtClean="0"/>
              <a:t>Friedrichs</a:t>
            </a:r>
            <a:r>
              <a:rPr lang="en-US" sz="2800" kern="0" dirty="0" smtClean="0"/>
              <a:t> schemes (or other numerical schemes)</a:t>
            </a:r>
            <a:endParaRPr lang="en-US" sz="2800" kern="0" dirty="0"/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err="1" smtClean="0"/>
              <a:t>Variational</a:t>
            </a:r>
            <a:r>
              <a:rPr lang="en-US" sz="2800" kern="0" dirty="0" smtClean="0"/>
              <a:t> method (dynamic programming)</a:t>
            </a:r>
            <a:endParaRPr lang="en-US" sz="2800" kern="0" dirty="0"/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2800" kern="0" dirty="0" smtClean="0">
                <a:solidFill>
                  <a:srgbClr val="FF0000"/>
                </a:solidFill>
              </a:rPr>
              <a:t>Semi-analytic method </a:t>
            </a:r>
            <a:r>
              <a:rPr lang="en-US" sz="2800" kern="0" dirty="0" smtClean="0"/>
              <a:t>(for homogeneous problems), which can be used for both HJ and LWR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0" kern="0" dirty="0" smtClean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b="0" kern="0" dirty="0">
              <a:latin typeface="+mn-lt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764" y="6453336"/>
            <a:ext cx="8978740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700" kern="0" dirty="0" smtClean="0">
                <a:solidFill>
                  <a:srgbClr val="0000FF"/>
                </a:solidFill>
              </a:rPr>
              <a:t> [Daganzo06] [Claudel </a:t>
            </a:r>
            <a:r>
              <a:rPr lang="en-US" sz="1700" kern="0" dirty="0" err="1">
                <a:solidFill>
                  <a:srgbClr val="0000FF"/>
                </a:solidFill>
              </a:rPr>
              <a:t>Bayen</a:t>
            </a:r>
            <a:r>
              <a:rPr lang="en-US" sz="1700" kern="0" dirty="0">
                <a:solidFill>
                  <a:srgbClr val="0000FF"/>
                </a:solidFill>
              </a:rPr>
              <a:t> </a:t>
            </a:r>
            <a:r>
              <a:rPr lang="en-US" sz="1700" kern="0" dirty="0" smtClean="0">
                <a:solidFill>
                  <a:srgbClr val="0000FF"/>
                </a:solidFill>
              </a:rPr>
              <a:t>IEEE TAC part I &amp; 2, 2010] [</a:t>
            </a:r>
            <a:r>
              <a:rPr lang="en-US" sz="1700" kern="0" dirty="0" err="1" smtClean="0">
                <a:solidFill>
                  <a:srgbClr val="0000FF"/>
                </a:solidFill>
              </a:rPr>
              <a:t>Mazare</a:t>
            </a:r>
            <a:r>
              <a:rPr lang="en-US" sz="1700" kern="0" dirty="0" smtClean="0">
                <a:solidFill>
                  <a:srgbClr val="0000FF"/>
                </a:solidFill>
              </a:rPr>
              <a:t> </a:t>
            </a:r>
            <a:r>
              <a:rPr lang="en-US" sz="1700" kern="0" dirty="0" err="1" smtClean="0">
                <a:solidFill>
                  <a:srgbClr val="0000FF"/>
                </a:solidFill>
              </a:rPr>
              <a:t>Dehwah</a:t>
            </a:r>
            <a:r>
              <a:rPr lang="en-US" sz="1700" kern="0" dirty="0" smtClean="0">
                <a:solidFill>
                  <a:srgbClr val="0000FF"/>
                </a:solidFill>
              </a:rPr>
              <a:t> Claudel </a:t>
            </a:r>
            <a:r>
              <a:rPr lang="en-US" sz="1700" kern="0" dirty="0" err="1" smtClean="0">
                <a:solidFill>
                  <a:srgbClr val="0000FF"/>
                </a:solidFill>
              </a:rPr>
              <a:t>Bayen</a:t>
            </a:r>
            <a:r>
              <a:rPr lang="en-US" sz="1700" kern="0" dirty="0" smtClean="0">
                <a:solidFill>
                  <a:srgbClr val="0000FF"/>
                </a:solidFill>
              </a:rPr>
              <a:t>, TR-B 2012]</a:t>
            </a:r>
            <a:endParaRPr lang="en-US" sz="17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0541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Semi-analytic computational methods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224" y="1700886"/>
            <a:ext cx="8763000" cy="27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	Based on the classical Lax-</a:t>
            </a:r>
            <a:r>
              <a:rPr lang="en-US" sz="2000" kern="0" dirty="0" err="1" smtClean="0"/>
              <a:t>Hopf</a:t>
            </a:r>
            <a:r>
              <a:rPr lang="en-US" sz="2000" kern="0" dirty="0" smtClean="0"/>
              <a:t> formula</a:t>
            </a:r>
            <a:r>
              <a:rPr lang="en-US" sz="600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	For a boundary data function </a:t>
            </a:r>
            <a:r>
              <a:rPr lang="en-US" sz="2000" kern="0" dirty="0"/>
              <a:t>c(.,.), </a:t>
            </a:r>
            <a:r>
              <a:rPr lang="en-US" sz="2000" kern="0" dirty="0" smtClean="0"/>
              <a:t>the solution M</a:t>
            </a:r>
            <a:r>
              <a:rPr lang="en-US" sz="2000" kern="0" baseline="-25000" dirty="0" smtClean="0"/>
              <a:t>c</a:t>
            </a:r>
            <a:r>
              <a:rPr lang="en-US" sz="2000" kern="0" dirty="0" smtClean="0"/>
              <a:t>(.,.) is given by: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/>
              <a:t>	</a:t>
            </a:r>
            <a:r>
              <a:rPr lang="en-US" sz="2000" kern="0" dirty="0" smtClean="0"/>
              <a:t>where						  is the convex transform of </a:t>
            </a:r>
            <a:r>
              <a:rPr lang="el-GR" sz="2000" kern="0" dirty="0" smtClean="0"/>
              <a:t>ψ</a:t>
            </a:r>
            <a:r>
              <a:rPr lang="en-US" sz="2000" kern="0" dirty="0" smtClean="0"/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kern="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15760"/>
            <a:ext cx="90043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 [Lax 1973] [</a:t>
            </a:r>
            <a:r>
              <a:rPr lang="en-US" kern="0" dirty="0" err="1" smtClean="0">
                <a:solidFill>
                  <a:srgbClr val="0000FF"/>
                </a:solidFill>
              </a:rPr>
              <a:t>Aubin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 Saint Pierre SIAM SICON 2009] 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2010]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7" y="2429026"/>
            <a:ext cx="8655495" cy="62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560" y="3229554"/>
            <a:ext cx="2425167" cy="57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Rectangle 58"/>
          <p:cNvSpPr/>
          <p:nvPr/>
        </p:nvSpPr>
        <p:spPr>
          <a:xfrm>
            <a:off x="1549667" y="4144072"/>
            <a:ext cx="5958670" cy="21271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49667" y="6271255"/>
            <a:ext cx="6487428" cy="3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544261" y="3826438"/>
            <a:ext cx="11230" cy="24448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508337" y="5788207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9544" y="3875033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543843" y="4144072"/>
            <a:ext cx="0" cy="44276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540565" y="4586834"/>
            <a:ext cx="0" cy="502001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40565" y="5088835"/>
            <a:ext cx="24865" cy="1176596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574091" y="4144072"/>
            <a:ext cx="551586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125677" y="4144072"/>
            <a:ext cx="1702404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600066" y="4144072"/>
            <a:ext cx="2278251" cy="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574091" y="6265431"/>
            <a:ext cx="911350" cy="9284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2485441" y="6265431"/>
            <a:ext cx="1342640" cy="9284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828082" y="6265431"/>
            <a:ext cx="3680255" cy="9284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74227" y="5207663"/>
            <a:ext cx="700927" cy="352124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545175" y="4586834"/>
            <a:ext cx="350462" cy="638074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076670" y="4913761"/>
            <a:ext cx="350462" cy="638074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035796" y="523449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/>
              <a:t>c</a:t>
            </a:r>
            <a:r>
              <a:rPr lang="en-US" kern="0" dirty="0" smtClean="0"/>
              <a:t>(.,.)</a:t>
            </a:r>
            <a:endParaRPr lang="en-US" dirty="0"/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3679947" y="5145950"/>
            <a:ext cx="357979" cy="183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34115" y="5677133"/>
            <a:ext cx="0" cy="588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632434" y="5383726"/>
            <a:ext cx="444236" cy="35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4410316" y="4244365"/>
            <a:ext cx="666354" cy="1033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2126477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Inf</a:t>
            </a:r>
            <a:r>
              <a:rPr lang="en-US" sz="2400" u="sng" dirty="0" smtClean="0"/>
              <a:t>-morphism property </a:t>
            </a:r>
          </a:p>
          <a:p>
            <a:pPr marL="0" indent="0" algn="just">
              <a:buNone/>
            </a:pPr>
            <a:endParaRPr lang="en-US" sz="300" dirty="0" smtClean="0"/>
          </a:p>
          <a:p>
            <a:pPr marL="0" indent="0" algn="just">
              <a:buNone/>
            </a:pPr>
            <a:r>
              <a:rPr lang="en-US" sz="1800" dirty="0" smtClean="0"/>
              <a:t>Let us assume that the boundary data c is the minimum of a finite number of lower </a:t>
            </a:r>
            <a:r>
              <a:rPr lang="en-US" sz="1800" dirty="0" err="1" smtClean="0"/>
              <a:t>semicontinuous</a:t>
            </a:r>
            <a:r>
              <a:rPr lang="en-US" sz="1800" dirty="0" smtClean="0"/>
              <a:t> functions: 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3165310"/>
              </p:ext>
            </p:extLst>
          </p:nvPr>
        </p:nvGraphicFramePr>
        <p:xfrm>
          <a:off x="4082074" y="2467144"/>
          <a:ext cx="4618418" cy="47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074" y="2467144"/>
                        <a:ext cx="4618418" cy="47962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64695" y="2589242"/>
            <a:ext cx="8229600" cy="113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800" dirty="0" smtClean="0"/>
              <a:t>The solution associated with the above boundary data function can be decomposed as: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65079"/>
              </p:ext>
            </p:extLst>
          </p:nvPr>
        </p:nvGraphicFramePr>
        <p:xfrm>
          <a:off x="2720806" y="3272902"/>
          <a:ext cx="5035316" cy="48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0806" y="3272902"/>
                        <a:ext cx="5035316" cy="48375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3397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67372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49667" y="4144072"/>
            <a:ext cx="5958670" cy="21271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549667" y="6271255"/>
            <a:ext cx="6487428" cy="3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1544261" y="3826438"/>
            <a:ext cx="11230" cy="24448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08337" y="5788207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79544" y="3875033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1543843" y="4144072"/>
            <a:ext cx="0" cy="44276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40565" y="4586834"/>
            <a:ext cx="0" cy="50200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40565" y="5088835"/>
            <a:ext cx="24865" cy="1176596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574091" y="4144072"/>
            <a:ext cx="55158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125677" y="4144072"/>
            <a:ext cx="1702404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600066" y="4144072"/>
            <a:ext cx="2278251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1574091" y="6265431"/>
            <a:ext cx="911350" cy="928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485441" y="6265431"/>
            <a:ext cx="1342640" cy="9284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828082" y="6265431"/>
            <a:ext cx="3680255" cy="9284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874227" y="5207663"/>
            <a:ext cx="700927" cy="35212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545175" y="4586834"/>
            <a:ext cx="350462" cy="638074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076670" y="4913761"/>
            <a:ext cx="350462" cy="63807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335875" y="5383725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12</a:t>
            </a:r>
            <a:r>
              <a:rPr lang="en-US" kern="0" dirty="0" smtClean="0"/>
              <a:t>(.,.) 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291929" y="573528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1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931888" y="5647513"/>
            <a:ext cx="561810" cy="18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83677" y="493463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923636" y="4846861"/>
            <a:ext cx="561810" cy="18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291929" y="456889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3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931888" y="4481126"/>
            <a:ext cx="561810" cy="18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406522" y="431145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8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08879" y="6309688"/>
            <a:ext cx="210629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339067" y="628995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5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2976879" y="6297196"/>
            <a:ext cx="210629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127044" y="630377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6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4719886" y="6318510"/>
            <a:ext cx="210629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126032" y="628246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4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3013971" y="4206890"/>
            <a:ext cx="136062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2029766" y="4182719"/>
            <a:ext cx="0" cy="674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721213" y="480821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7</a:t>
            </a:r>
            <a:r>
              <a:rPr lang="en-US" kern="0" dirty="0" smtClean="0"/>
              <a:t>(.,.) 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993340" y="439532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9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5251901" y="4165963"/>
            <a:ext cx="114352" cy="250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610655" y="5735283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10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3067203" y="5488655"/>
            <a:ext cx="142497" cy="263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5251901" y="5303963"/>
            <a:ext cx="251836" cy="141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3709647" y="4947633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11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3775617" y="4857296"/>
            <a:ext cx="129321" cy="191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9667" y="4144072"/>
            <a:ext cx="5958670" cy="21271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547191" y="4141304"/>
            <a:ext cx="5960166" cy="2143539"/>
          </a:xfrm>
          <a:custGeom>
            <a:avLst/>
            <a:gdLst>
              <a:gd name="connsiteX0" fmla="*/ 0 w 5960166"/>
              <a:gd name="connsiteY0" fmla="*/ 6626 h 2143539"/>
              <a:gd name="connsiteX1" fmla="*/ 5960166 w 5960166"/>
              <a:gd name="connsiteY1" fmla="*/ 0 h 2143539"/>
              <a:gd name="connsiteX2" fmla="*/ 5960166 w 5960166"/>
              <a:gd name="connsiteY2" fmla="*/ 2143539 h 2143539"/>
              <a:gd name="connsiteX3" fmla="*/ 1679713 w 5960166"/>
              <a:gd name="connsiteY3" fmla="*/ 2130287 h 2143539"/>
              <a:gd name="connsiteX4" fmla="*/ 6626 w 5960166"/>
              <a:gd name="connsiteY4" fmla="*/ 440635 h 2143539"/>
              <a:gd name="connsiteX5" fmla="*/ 0 w 5960166"/>
              <a:gd name="connsiteY5" fmla="*/ 6626 h 214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0166" h="2143539">
                <a:moveTo>
                  <a:pt x="0" y="6626"/>
                </a:moveTo>
                <a:lnTo>
                  <a:pt x="5960166" y="0"/>
                </a:lnTo>
                <a:lnTo>
                  <a:pt x="5960166" y="2143539"/>
                </a:lnTo>
                <a:lnTo>
                  <a:pt x="1679713" y="2130287"/>
                </a:lnTo>
                <a:lnTo>
                  <a:pt x="6626" y="440635"/>
                </a:lnTo>
                <a:lnTo>
                  <a:pt x="0" y="66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40565" y="4147930"/>
            <a:ext cx="5980044" cy="2136913"/>
          </a:xfrm>
          <a:custGeom>
            <a:avLst/>
            <a:gdLst>
              <a:gd name="connsiteX0" fmla="*/ 9939 w 5980044"/>
              <a:gd name="connsiteY0" fmla="*/ 453887 h 2136913"/>
              <a:gd name="connsiteX1" fmla="*/ 281609 w 5980044"/>
              <a:gd name="connsiteY1" fmla="*/ 6627 h 2136913"/>
              <a:gd name="connsiteX2" fmla="*/ 5980044 w 5980044"/>
              <a:gd name="connsiteY2" fmla="*/ 0 h 2136913"/>
              <a:gd name="connsiteX3" fmla="*/ 5980044 w 5980044"/>
              <a:gd name="connsiteY3" fmla="*/ 2136913 h 2136913"/>
              <a:gd name="connsiteX4" fmla="*/ 1146313 w 5980044"/>
              <a:gd name="connsiteY4" fmla="*/ 2117035 h 2136913"/>
              <a:gd name="connsiteX5" fmla="*/ 0 w 5980044"/>
              <a:gd name="connsiteY5" fmla="*/ 940905 h 2136913"/>
              <a:gd name="connsiteX6" fmla="*/ 9939 w 5980044"/>
              <a:gd name="connsiteY6" fmla="*/ 453887 h 21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044" h="2136913">
                <a:moveTo>
                  <a:pt x="9939" y="453887"/>
                </a:moveTo>
                <a:lnTo>
                  <a:pt x="281609" y="6627"/>
                </a:lnTo>
                <a:lnTo>
                  <a:pt x="5980044" y="0"/>
                </a:lnTo>
                <a:lnTo>
                  <a:pt x="5980044" y="2136913"/>
                </a:lnTo>
                <a:lnTo>
                  <a:pt x="1146313" y="2117035"/>
                </a:lnTo>
                <a:lnTo>
                  <a:pt x="0" y="940905"/>
                </a:lnTo>
                <a:lnTo>
                  <a:pt x="9939" y="453887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565564" y="4139045"/>
            <a:ext cx="5947063" cy="2143991"/>
          </a:xfrm>
          <a:custGeom>
            <a:avLst/>
            <a:gdLst>
              <a:gd name="connsiteX0" fmla="*/ 0 w 5947063"/>
              <a:gd name="connsiteY0" fmla="*/ 2143991 h 2143991"/>
              <a:gd name="connsiteX1" fmla="*/ 1139536 w 5947063"/>
              <a:gd name="connsiteY1" fmla="*/ 0 h 2143991"/>
              <a:gd name="connsiteX2" fmla="*/ 5947063 w 5947063"/>
              <a:gd name="connsiteY2" fmla="*/ 6928 h 2143991"/>
              <a:gd name="connsiteX3" fmla="*/ 5947063 w 5947063"/>
              <a:gd name="connsiteY3" fmla="*/ 2133600 h 2143991"/>
              <a:gd name="connsiteX4" fmla="*/ 0 w 5947063"/>
              <a:gd name="connsiteY4" fmla="*/ 2143991 h 214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7063" h="2143991">
                <a:moveTo>
                  <a:pt x="0" y="2143991"/>
                </a:moveTo>
                <a:lnTo>
                  <a:pt x="1139536" y="0"/>
                </a:lnTo>
                <a:lnTo>
                  <a:pt x="5947063" y="6928"/>
                </a:lnTo>
                <a:lnTo>
                  <a:pt x="5947063" y="2133600"/>
                </a:lnTo>
                <a:lnTo>
                  <a:pt x="0" y="21439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874818" y="4135582"/>
            <a:ext cx="4637809" cy="2150918"/>
          </a:xfrm>
          <a:custGeom>
            <a:avLst/>
            <a:gdLst>
              <a:gd name="connsiteX0" fmla="*/ 0 w 4637809"/>
              <a:gd name="connsiteY0" fmla="*/ 1423554 h 2150918"/>
              <a:gd name="connsiteX1" fmla="*/ 786246 w 4637809"/>
              <a:gd name="connsiteY1" fmla="*/ 0 h 2150918"/>
              <a:gd name="connsiteX2" fmla="*/ 4637809 w 4637809"/>
              <a:gd name="connsiteY2" fmla="*/ 3463 h 2150918"/>
              <a:gd name="connsiteX3" fmla="*/ 4627418 w 4637809"/>
              <a:gd name="connsiteY3" fmla="*/ 2150918 h 2150918"/>
              <a:gd name="connsiteX4" fmla="*/ 782782 w 4637809"/>
              <a:gd name="connsiteY4" fmla="*/ 2137063 h 2150918"/>
              <a:gd name="connsiteX5" fmla="*/ 0 w 4637809"/>
              <a:gd name="connsiteY5" fmla="*/ 1423554 h 215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809" h="2150918">
                <a:moveTo>
                  <a:pt x="0" y="1423554"/>
                </a:moveTo>
                <a:lnTo>
                  <a:pt x="786246" y="0"/>
                </a:lnTo>
                <a:lnTo>
                  <a:pt x="4637809" y="3463"/>
                </a:lnTo>
                <a:cubicBezTo>
                  <a:pt x="4634345" y="719281"/>
                  <a:pt x="4630882" y="1435100"/>
                  <a:pt x="4627418" y="2150918"/>
                </a:cubicBezTo>
                <a:lnTo>
                  <a:pt x="782782" y="2137063"/>
                </a:lnTo>
                <a:lnTo>
                  <a:pt x="0" y="142355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12818" y="4145973"/>
            <a:ext cx="5396346" cy="2133600"/>
          </a:xfrm>
          <a:custGeom>
            <a:avLst/>
            <a:gdLst>
              <a:gd name="connsiteX0" fmla="*/ 0 w 5396346"/>
              <a:gd name="connsiteY0" fmla="*/ 0 h 2133600"/>
              <a:gd name="connsiteX1" fmla="*/ 2140527 w 5396346"/>
              <a:gd name="connsiteY1" fmla="*/ 2133600 h 2133600"/>
              <a:gd name="connsiteX2" fmla="*/ 5396346 w 5396346"/>
              <a:gd name="connsiteY2" fmla="*/ 2123209 h 2133600"/>
              <a:gd name="connsiteX3" fmla="*/ 5396346 w 5396346"/>
              <a:gd name="connsiteY3" fmla="*/ 3463 h 2133600"/>
              <a:gd name="connsiteX4" fmla="*/ 0 w 5396346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6346" h="2133600">
                <a:moveTo>
                  <a:pt x="0" y="0"/>
                </a:moveTo>
                <a:lnTo>
                  <a:pt x="2140527" y="2133600"/>
                </a:lnTo>
                <a:lnTo>
                  <a:pt x="5396346" y="2123209"/>
                </a:lnTo>
                <a:lnTo>
                  <a:pt x="5396346" y="3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2126477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Inf</a:t>
            </a:r>
            <a:r>
              <a:rPr lang="en-US" sz="2400" u="sng" dirty="0" smtClean="0"/>
              <a:t>-morphism property </a:t>
            </a:r>
          </a:p>
          <a:p>
            <a:pPr marL="0" indent="0" algn="just">
              <a:buNone/>
            </a:pPr>
            <a:endParaRPr lang="en-US" sz="300" dirty="0" smtClean="0"/>
          </a:p>
          <a:p>
            <a:pPr marL="0" indent="0" algn="just">
              <a:buNone/>
            </a:pPr>
            <a:r>
              <a:rPr lang="en-US" sz="1800" dirty="0" smtClean="0"/>
              <a:t>Let us assume that the boundary data c is the minimum of a finite number of lower </a:t>
            </a:r>
            <a:r>
              <a:rPr lang="en-US" sz="1800" dirty="0" err="1" smtClean="0"/>
              <a:t>semicontinuous</a:t>
            </a:r>
            <a:r>
              <a:rPr lang="en-US" sz="1800" dirty="0" smtClean="0"/>
              <a:t> functions: 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309037"/>
              </p:ext>
            </p:extLst>
          </p:nvPr>
        </p:nvGraphicFramePr>
        <p:xfrm>
          <a:off x="4082074" y="2467144"/>
          <a:ext cx="4618418" cy="47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2074" y="2467144"/>
                        <a:ext cx="4618418" cy="47962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64695" y="2589242"/>
            <a:ext cx="8229600" cy="113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pPr marL="0" indent="0" algn="just">
              <a:buNone/>
            </a:pPr>
            <a:r>
              <a:rPr lang="en-US" sz="1800" dirty="0" smtClean="0"/>
              <a:t>The solution associated with the above boundary data function can be decomposed as: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14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54253"/>
              </p:ext>
            </p:extLst>
          </p:nvPr>
        </p:nvGraphicFramePr>
        <p:xfrm>
          <a:off x="2720806" y="3272902"/>
          <a:ext cx="5035316" cy="48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3048000" imgH="292100" progId="Equation.3">
                  <p:embed/>
                </p:oleObj>
              </mc:Choice>
              <mc:Fallback>
                <p:oleObj name="Equation" r:id="rId6" imgW="304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0806" y="3272902"/>
                        <a:ext cx="5035316" cy="48375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66363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Semi-analytic computational methods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75" y="6567372"/>
            <a:ext cx="78133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[Claudel </a:t>
            </a:r>
            <a:r>
              <a:rPr lang="en-US" kern="0" dirty="0" err="1">
                <a:solidFill>
                  <a:srgbClr val="0000FF"/>
                </a:solidFill>
              </a:rPr>
              <a:t>Bayen</a:t>
            </a: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smtClean="0">
                <a:solidFill>
                  <a:srgbClr val="0000FF"/>
                </a:solidFill>
              </a:rPr>
              <a:t>IEEE TAC part II </a:t>
            </a:r>
            <a:r>
              <a:rPr lang="en-US" kern="0" dirty="0">
                <a:solidFill>
                  <a:srgbClr val="0000FF"/>
                </a:solidFill>
              </a:rPr>
              <a:t>2010</a:t>
            </a:r>
            <a:r>
              <a:rPr lang="en-US" kern="0" dirty="0" smtClean="0">
                <a:solidFill>
                  <a:srgbClr val="0000FF"/>
                </a:solidFill>
              </a:rPr>
              <a:t>] [</a:t>
            </a:r>
            <a:r>
              <a:rPr lang="en-US" kern="0" dirty="0" err="1" smtClean="0">
                <a:solidFill>
                  <a:srgbClr val="0000FF"/>
                </a:solidFill>
              </a:rPr>
              <a:t>Mazare</a:t>
            </a:r>
            <a:r>
              <a:rPr lang="en-US" kern="0" dirty="0" smtClean="0">
                <a:solidFill>
                  <a:srgbClr val="0000FF"/>
                </a:solidFill>
              </a:rPr>
              <a:t> </a:t>
            </a:r>
            <a:r>
              <a:rPr lang="en-US" kern="0" dirty="0" err="1" smtClean="0">
                <a:solidFill>
                  <a:srgbClr val="0000FF"/>
                </a:solidFill>
              </a:rPr>
              <a:t>Dehwah</a:t>
            </a:r>
            <a:r>
              <a:rPr lang="en-US" kern="0" dirty="0" smtClean="0">
                <a:solidFill>
                  <a:srgbClr val="0000FF"/>
                </a:solidFill>
              </a:rPr>
              <a:t> Claudel </a:t>
            </a:r>
            <a:r>
              <a:rPr lang="en-US" kern="0" dirty="0" err="1" smtClean="0">
                <a:solidFill>
                  <a:srgbClr val="0000FF"/>
                </a:solidFill>
              </a:rPr>
              <a:t>Bayen</a:t>
            </a:r>
            <a:r>
              <a:rPr lang="en-US" kern="0" dirty="0" smtClean="0">
                <a:solidFill>
                  <a:srgbClr val="0000FF"/>
                </a:solidFill>
              </a:rPr>
              <a:t>, TR-B 2012] </a:t>
            </a:r>
            <a:endParaRPr lang="en-US" kern="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49667" y="6271255"/>
            <a:ext cx="6487428" cy="3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44261" y="3826438"/>
            <a:ext cx="11230" cy="24448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8337" y="5788207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544" y="3875033"/>
            <a:ext cx="10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3843" y="4144072"/>
            <a:ext cx="0" cy="442762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5"/>
          </p:cNvCxnSpPr>
          <p:nvPr/>
        </p:nvCxnSpPr>
        <p:spPr>
          <a:xfrm>
            <a:off x="1540565" y="4586834"/>
            <a:ext cx="0" cy="502001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25677" y="4144072"/>
            <a:ext cx="1702404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74091" y="6265431"/>
            <a:ext cx="911350" cy="928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74227" y="5207663"/>
            <a:ext cx="700927" cy="35212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3677" y="493463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2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23636" y="4846861"/>
            <a:ext cx="561810" cy="18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1929" y="456889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3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931888" y="4481126"/>
            <a:ext cx="561810" cy="18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06522" y="431145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/>
              <a:t>8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708879" y="6309688"/>
            <a:ext cx="210629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6032" y="6282463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4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013971" y="4206890"/>
            <a:ext cx="136062" cy="182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610655" y="5735283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c</a:t>
            </a:r>
            <a:r>
              <a:rPr lang="en-US" kern="0" baseline="-25000" dirty="0" smtClean="0"/>
              <a:t>10</a:t>
            </a:r>
            <a:r>
              <a:rPr lang="en-US" kern="0" dirty="0" smtClean="0"/>
              <a:t>(.,.) 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067203" y="5488655"/>
            <a:ext cx="142497" cy="263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08A3E232A094BB3045068D5B3D905" ma:contentTypeVersion="0" ma:contentTypeDescription="Create a new document." ma:contentTypeScope="" ma:versionID="2752a0ad535b1b778689c55453655e5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CB880EF-AD8B-448B-8374-88CE876044CF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5A0293-76A4-45FC-BFC3-3AA8146AD4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CBC29-14FB-4732-B4F8-B8E384320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8748</TotalTime>
  <Words>2350</Words>
  <Application>Microsoft Office PowerPoint</Application>
  <PresentationFormat>On-screen Show (4:3)</PresentationFormat>
  <Paragraphs>926</Paragraphs>
  <Slides>54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Network traffic state estimation using Hamilton Jacobi equations</vt:lpstr>
      <vt:lpstr>PowerPoint Presentation</vt:lpstr>
      <vt:lpstr>The LWR PDE</vt:lpstr>
      <vt:lpstr>Integral formulation</vt:lpstr>
      <vt:lpstr>Physical interpretation of the Moskowitz function</vt:lpstr>
      <vt:lpstr>Semi-analytic computational methods</vt:lpstr>
      <vt:lpstr>Semi-analytic computational methods</vt:lpstr>
      <vt:lpstr>Semi-analytic computational methods</vt:lpstr>
      <vt:lpstr>Semi-analytic computational methods</vt:lpstr>
      <vt:lpstr>Semi-analytic computational methods</vt:lpstr>
      <vt:lpstr>Semi-analytic computational methods</vt:lpstr>
      <vt:lpstr>Semi-analytic computational methods</vt:lpstr>
      <vt:lpstr>Semi-analytic computational methods</vt:lpstr>
      <vt:lpstr>Solutions to affine value conditions</vt:lpstr>
      <vt:lpstr>Solutions to affine value conditions</vt:lpstr>
      <vt:lpstr>Solutions to affine value conditions</vt:lpstr>
      <vt:lpstr>Solutions to affine value conditions</vt:lpstr>
      <vt:lpstr>Solution structure</vt:lpstr>
      <vt:lpstr>Data fusion problems</vt:lpstr>
      <vt:lpstr>PowerPoint Presentation</vt:lpstr>
      <vt:lpstr>Data fusion problems</vt:lpstr>
      <vt:lpstr>Problem definition</vt:lpstr>
      <vt:lpstr>Problem definition</vt:lpstr>
      <vt:lpstr>Problem definition</vt:lpstr>
      <vt:lpstr>Data fusion problems</vt:lpstr>
      <vt:lpstr>Optimization formulation</vt:lpstr>
      <vt:lpstr>Constraints of measurement data</vt:lpstr>
      <vt:lpstr>Constraints of measurement data</vt:lpstr>
      <vt:lpstr>Constraints of measurement data</vt:lpstr>
      <vt:lpstr>PDE model constraints</vt:lpstr>
      <vt:lpstr>PDE model constraints</vt:lpstr>
      <vt:lpstr>PDE model constraints</vt:lpstr>
      <vt:lpstr>Continuity constraints</vt:lpstr>
      <vt:lpstr>MILP formulation</vt:lpstr>
      <vt:lpstr>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and supply</vt:lpstr>
      <vt:lpstr>Demand and supply</vt:lpstr>
      <vt:lpstr>Demand and supply</vt:lpstr>
      <vt:lpstr>Junction models</vt:lpstr>
      <vt:lpstr>Junction models</vt:lpstr>
      <vt:lpstr>MILP formulation</vt:lpstr>
      <vt:lpstr>MILP formulation</vt:lpstr>
      <vt:lpstr>MILP formulation</vt:lpstr>
      <vt:lpstr>PowerPoint Presentation</vt:lpstr>
      <vt:lpstr>Conclusion</vt:lpstr>
      <vt:lpstr>Conclusion</vt:lpstr>
    </vt:vector>
  </TitlesOfParts>
  <Company>CID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Theme_3165_Blue</dc:title>
  <dc:creator>Hazim Al Radadi</dc:creator>
  <cp:lastModifiedBy>Chris</cp:lastModifiedBy>
  <cp:revision>112</cp:revision>
  <dcterms:created xsi:type="dcterms:W3CDTF">2011-01-31T04:51:03Z</dcterms:created>
  <dcterms:modified xsi:type="dcterms:W3CDTF">2016-06-02T11:19:44Z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0x010100E5108A3E232A094BB3045068D5B3D905</vt:lpwstr>
  </property>
</Properties>
</file>